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3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7"/>
  </p:notesMasterIdLst>
  <p:sldIdLst>
    <p:sldId id="256" r:id="rId2"/>
    <p:sldId id="265" r:id="rId3"/>
    <p:sldId id="262" r:id="rId4"/>
    <p:sldId id="263" r:id="rId5"/>
    <p:sldId id="264" r:id="rId6"/>
    <p:sldId id="266" r:id="rId7"/>
    <p:sldId id="260" r:id="rId8"/>
    <p:sldId id="261" r:id="rId9"/>
    <p:sldId id="285" r:id="rId10"/>
    <p:sldId id="289" r:id="rId11"/>
    <p:sldId id="290" r:id="rId12"/>
    <p:sldId id="281" r:id="rId13"/>
    <p:sldId id="282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80" r:id="rId22"/>
    <p:sldId id="277" r:id="rId23"/>
    <p:sldId id="279" r:id="rId24"/>
    <p:sldId id="276" r:id="rId25"/>
    <p:sldId id="283" r:id="rId26"/>
    <p:sldId id="278" r:id="rId27"/>
    <p:sldId id="286" r:id="rId28"/>
    <p:sldId id="287" r:id="rId29"/>
    <p:sldId id="288" r:id="rId30"/>
    <p:sldId id="291" r:id="rId31"/>
    <p:sldId id="258" r:id="rId32"/>
    <p:sldId id="284" r:id="rId33"/>
    <p:sldId id="292" r:id="rId34"/>
    <p:sldId id="294" r:id="rId35"/>
    <p:sldId id="295" r:id="rId36"/>
    <p:sldId id="296" r:id="rId37"/>
    <p:sldId id="297" r:id="rId38"/>
    <p:sldId id="298" r:id="rId39"/>
    <p:sldId id="299" r:id="rId40"/>
    <p:sldId id="302" r:id="rId41"/>
    <p:sldId id="300" r:id="rId42"/>
    <p:sldId id="301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3" r:id="rId53"/>
    <p:sldId id="324" r:id="rId54"/>
    <p:sldId id="323" r:id="rId55"/>
    <p:sldId id="314" r:id="rId56"/>
    <p:sldId id="321" r:id="rId57"/>
    <p:sldId id="316" r:id="rId58"/>
    <p:sldId id="315" r:id="rId59"/>
    <p:sldId id="322" r:id="rId60"/>
    <p:sldId id="318" r:id="rId61"/>
    <p:sldId id="319" r:id="rId62"/>
    <p:sldId id="320" r:id="rId63"/>
    <p:sldId id="317" r:id="rId64"/>
    <p:sldId id="325" r:id="rId65"/>
    <p:sldId id="312" r:id="rId66"/>
    <p:sldId id="326" r:id="rId67"/>
    <p:sldId id="327" r:id="rId68"/>
    <p:sldId id="328" r:id="rId69"/>
    <p:sldId id="330" r:id="rId70"/>
    <p:sldId id="329" r:id="rId71"/>
    <p:sldId id="331" r:id="rId72"/>
    <p:sldId id="332" r:id="rId73"/>
    <p:sldId id="333" r:id="rId74"/>
    <p:sldId id="335" r:id="rId75"/>
    <p:sldId id="336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 Avendaño" initials="AA" lastIdx="1" clrIdx="0">
    <p:extLst>
      <p:ext uri="{19B8F6BF-5375-455C-9EA6-DF929625EA0E}">
        <p15:presenceInfo xmlns:p15="http://schemas.microsoft.com/office/powerpoint/2012/main" userId="84f42191b12aabc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03" autoAdjust="0"/>
    <p:restoredTop sz="83333" autoAdjust="0"/>
  </p:normalViewPr>
  <p:slideViewPr>
    <p:cSldViewPr snapToGrid="0" snapToObjects="1">
      <p:cViewPr varScale="1">
        <p:scale>
          <a:sx n="58" d="100"/>
          <a:sy n="58" d="100"/>
        </p:scale>
        <p:origin x="101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HTML/Forms/Sending_and_retrieving_form_data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st.github.com/hackeris/fa2bfd20e6bec08c8d5240efe87d4687" TargetMode="External"/><Relationship Id="rId4" Type="http://schemas.openxmlformats.org/officeDocument/2006/relationships/hyperlink" Target="https://medium.com/@smirnov.am/securing-flask-web-applications-f877e374b427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mirnov.am/securing-flask-web-applications-f877e374b427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ubygarage.org/blog/technology-stack-for-web-development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9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hlinkClick r:id="rId3"/>
              </a:rPr>
              <a:t>https://developer.mozilla.org/en-US/docs/Learn/HTML/Forms/Sending_and_retrieving_form_data</a:t>
            </a:r>
            <a:endParaRPr lang="es-MX" dirty="0" smtClean="0"/>
          </a:p>
          <a:p>
            <a:r>
              <a:rPr lang="es-MX" dirty="0" smtClean="0">
                <a:hlinkClick r:id="rId4"/>
              </a:rPr>
              <a:t>https://medium.com/@smirnov.am/securing-flask-web-applications-f877e374b427</a:t>
            </a:r>
            <a:endParaRPr lang="es-MX" dirty="0" smtClean="0"/>
          </a:p>
          <a:p>
            <a:r>
              <a:rPr lang="es-MX" dirty="0" smtClean="0">
                <a:hlinkClick r:id="rId5"/>
              </a:rPr>
              <a:t>https://gist.github.com/hackeris/fa2bfd20e6bec08c8d5240efe87d4687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57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hlinkClick r:id="rId3"/>
              </a:rPr>
              <a:t>https://medium.com/@smirnov.am/securing-flask-web-applications-f877e374b427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15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SMTP</a:t>
            </a:r>
            <a:r>
              <a:rPr lang="es-MX" baseline="0" dirty="0" smtClean="0"/>
              <a:t> – enviar</a:t>
            </a:r>
          </a:p>
          <a:p>
            <a:r>
              <a:rPr lang="es-MX" baseline="0" dirty="0" smtClean="0"/>
              <a:t>IMAP – POP3  - recepción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30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https://www.ecured.cu/Servidor_Web#Servidores_basados_en_hilos</a:t>
            </a:r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95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Subdominio</a:t>
            </a:r>
            <a:r>
              <a:rPr lang="en-US" dirty="0" smtClean="0"/>
              <a:t>: video</a:t>
            </a:r>
          </a:p>
          <a:p>
            <a:r>
              <a:rPr lang="en-US" dirty="0" err="1" smtClean="0"/>
              <a:t>Dominio</a:t>
            </a:r>
            <a:r>
              <a:rPr lang="en-US" dirty="0" smtClean="0"/>
              <a:t>: google</a:t>
            </a:r>
          </a:p>
          <a:p>
            <a:r>
              <a:rPr lang="en-US" dirty="0" err="1" smtClean="0"/>
              <a:t>SecondLevelDomain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co.uk</a:t>
            </a:r>
            <a:endParaRPr lang="en-US" dirty="0" smtClean="0"/>
          </a:p>
          <a:p>
            <a:r>
              <a:rPr lang="en-US" dirty="0" err="1" smtClean="0"/>
              <a:t>TopLevelDomain</a:t>
            </a:r>
            <a:r>
              <a:rPr lang="en-US" dirty="0" smtClean="0"/>
              <a:t>: </a:t>
            </a:r>
            <a:r>
              <a:rPr lang="en-US" dirty="0" err="1" smtClean="0"/>
              <a:t>uk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19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hlinkClick r:id="rId3"/>
              </a:rPr>
              <a:t>https://rubygarage.org/blog/technology-stack-for-web-development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49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Controlador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transforma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requerimientos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acciones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datos-modelo</a:t>
            </a:r>
            <a:r>
              <a:rPr lang="en-US" baseline="0" dirty="0" smtClean="0"/>
              <a:t>- </a:t>
            </a:r>
            <a:r>
              <a:rPr lang="en-US" baseline="0" dirty="0" err="1" smtClean="0"/>
              <a:t>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renderiza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la vista)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84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10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98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https://cdn.arstechnica.net/wp-content/uploads/2016/03/sqlvnosql.png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28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news.netcraft.com/archives/2019/" TargetMode="External"/><Relationship Id="rId4" Type="http://schemas.openxmlformats.org/officeDocument/2006/relationships/hyperlink" Target="https://trends.builtwith.com/web-server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http.cat/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6 – </a:t>
            </a:r>
            <a:r>
              <a:rPr lang="en-US" dirty="0" err="1" smtClean="0"/>
              <a:t>Programación</a:t>
            </a:r>
            <a:r>
              <a:rPr lang="en-US" dirty="0" smtClean="0"/>
              <a:t> web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416" b="100000" l="274" r="99726">
                        <a14:foregroundMark x1="16301" y1="44597" x2="16301" y2="44597"/>
                        <a14:foregroundMark x1="70137" y1="24201" x2="70137" y2="24201"/>
                        <a14:foregroundMark x1="77671" y1="46423" x2="77671" y2="46423"/>
                        <a14:foregroundMark x1="87534" y1="54795" x2="87534" y2="54795"/>
                        <a14:foregroundMark x1="93973" y1="53729" x2="93973" y2="53729"/>
                        <a14:foregroundMark x1="60822" y1="82192" x2="60822" y2="82192"/>
                      </a14:backgroundRemoval>
                    </a14:imgEffect>
                  </a14:imgLayer>
                </a14:imgProps>
              </a:ext>
            </a:extLst>
          </a:blip>
          <a:srcRect t="11217"/>
          <a:stretch/>
        </p:blipFill>
        <p:spPr>
          <a:xfrm>
            <a:off x="8868007" y="234880"/>
            <a:ext cx="3323993" cy="265602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Microsoft IIS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err="1" smtClean="0"/>
              <a:t>Servidor</a:t>
            </a:r>
            <a:r>
              <a:rPr lang="en-US" dirty="0" smtClean="0"/>
              <a:t> </a:t>
            </a:r>
            <a:r>
              <a:rPr lang="en-US" dirty="0"/>
              <a:t>Web de alto </a:t>
            </a:r>
            <a:r>
              <a:rPr lang="en-US" dirty="0" err="1"/>
              <a:t>rendimiento</a:t>
            </a:r>
            <a:r>
              <a:rPr lang="en-US" dirty="0"/>
              <a:t> de Microsoft. </a:t>
            </a:r>
            <a:endParaRPr lang="en-US" dirty="0" smtClean="0"/>
          </a:p>
          <a:p>
            <a:pPr lvl="1"/>
            <a:r>
              <a:rPr lang="en-US" dirty="0" err="1" smtClean="0"/>
              <a:t>Viene</a:t>
            </a:r>
            <a:r>
              <a:rPr lang="en-US" dirty="0" smtClean="0"/>
              <a:t> </a:t>
            </a:r>
            <a:r>
              <a:rPr lang="en-US" dirty="0" err="1" smtClean="0"/>
              <a:t>incluido</a:t>
            </a:r>
            <a:r>
              <a:rPr lang="en-US" dirty="0" smtClean="0"/>
              <a:t> </a:t>
            </a:r>
            <a:r>
              <a:rPr lang="en-US" dirty="0"/>
              <a:t>con Windows NT / 2000 y </a:t>
            </a:r>
            <a:r>
              <a:rPr lang="en-US" dirty="0" smtClean="0"/>
              <a:t>2003</a:t>
            </a:r>
          </a:p>
          <a:p>
            <a:pPr lvl="1"/>
            <a:r>
              <a:rPr lang="en-US" dirty="0" err="1" smtClean="0"/>
              <a:t>Relativamente</a:t>
            </a:r>
            <a:r>
              <a:rPr lang="en-US" dirty="0" smtClean="0"/>
              <a:t> </a:t>
            </a:r>
            <a:r>
              <a:rPr lang="en-US" dirty="0" err="1"/>
              <a:t>fácil</a:t>
            </a:r>
            <a:r>
              <a:rPr lang="en-US" dirty="0"/>
              <a:t> </a:t>
            </a:r>
            <a:r>
              <a:rPr lang="en-US" dirty="0" err="1"/>
              <a:t>administrarlo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Lighttpd</a:t>
            </a:r>
            <a:endParaRPr lang="en-US" b="1" dirty="0" smtClean="0"/>
          </a:p>
          <a:p>
            <a:pPr lvl="1"/>
            <a:r>
              <a:rPr lang="en-US" dirty="0" err="1" smtClean="0"/>
              <a:t>Gratuito</a:t>
            </a:r>
            <a:endParaRPr lang="en-US" dirty="0" smtClean="0"/>
          </a:p>
          <a:p>
            <a:pPr lvl="1"/>
            <a:r>
              <a:rPr lang="en-US" dirty="0" smtClean="0"/>
              <a:t>Con S.O. FreeBSD, y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otros</a:t>
            </a:r>
            <a:r>
              <a:rPr lang="en-US" dirty="0" smtClean="0"/>
              <a:t> S.O.s</a:t>
            </a:r>
          </a:p>
          <a:p>
            <a:pPr lvl="1"/>
            <a:r>
              <a:rPr lang="en-US" dirty="0" err="1"/>
              <a:t>R</a:t>
            </a:r>
            <a:r>
              <a:rPr lang="en-US" dirty="0" err="1" smtClean="0"/>
              <a:t>ápido</a:t>
            </a:r>
            <a:r>
              <a:rPr lang="en-US" dirty="0"/>
              <a:t>, </a:t>
            </a:r>
            <a:r>
              <a:rPr lang="en-US" dirty="0" err="1"/>
              <a:t>seguro</a:t>
            </a:r>
            <a:r>
              <a:rPr lang="en-US" dirty="0"/>
              <a:t> y </a:t>
            </a:r>
            <a:r>
              <a:rPr lang="en-US" dirty="0" smtClean="0"/>
              <a:t>consume </a:t>
            </a:r>
            <a:r>
              <a:rPr lang="en-US" dirty="0" err="1"/>
              <a:t>mucha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energía</a:t>
            </a:r>
            <a:r>
              <a:rPr lang="en-US" dirty="0"/>
              <a:t> de la </a:t>
            </a:r>
            <a:r>
              <a:rPr lang="en-US" dirty="0" smtClean="0"/>
              <a:t>CPU</a:t>
            </a:r>
          </a:p>
          <a:p>
            <a:r>
              <a:rPr lang="en-US" b="1" dirty="0"/>
              <a:t>Sun Java System Web </a:t>
            </a:r>
            <a:r>
              <a:rPr lang="en-US" b="1" dirty="0" smtClean="0"/>
              <a:t>Server</a:t>
            </a:r>
          </a:p>
          <a:p>
            <a:pPr lvl="1"/>
            <a:r>
              <a:rPr lang="en-US" dirty="0" err="1" smtClean="0"/>
              <a:t>Libre</a:t>
            </a:r>
            <a:r>
              <a:rPr lang="en-US" dirty="0" smtClean="0"/>
              <a:t> </a:t>
            </a:r>
            <a:r>
              <a:rPr lang="en-US" dirty="0" err="1" smtClean="0"/>
              <a:t>pero</a:t>
            </a:r>
            <a:r>
              <a:rPr lang="en-US" dirty="0" smtClean="0"/>
              <a:t> no de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abierto</a:t>
            </a:r>
            <a:endParaRPr lang="en-US" dirty="0" smtClean="0"/>
          </a:p>
          <a:p>
            <a:pPr lvl="1"/>
            <a:r>
              <a:rPr lang="en-US" dirty="0" err="1" smtClean="0"/>
              <a:t>Varios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endParaRPr lang="en-US" dirty="0" smtClean="0"/>
          </a:p>
          <a:p>
            <a:pPr lvl="1"/>
            <a:r>
              <a:rPr lang="en-US" dirty="0" err="1" smtClean="0"/>
              <a:t>Multiplataforma</a:t>
            </a:r>
            <a:endParaRPr lang="en-US" dirty="0" smtClean="0"/>
          </a:p>
          <a:p>
            <a:pPr lvl="1"/>
            <a:r>
              <a:rPr lang="en-US" dirty="0" err="1" smtClean="0"/>
              <a:t>Escalable</a:t>
            </a:r>
            <a:endParaRPr lang="en-US" dirty="0" smtClean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Jigsaw</a:t>
            </a:r>
          </a:p>
          <a:p>
            <a:pPr lvl="1"/>
            <a:r>
              <a:rPr lang="en-US" dirty="0"/>
              <a:t>W3C;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abierto</a:t>
            </a:r>
            <a:r>
              <a:rPr lang="en-US" dirty="0"/>
              <a:t> y </a:t>
            </a:r>
            <a:r>
              <a:rPr lang="en-US" dirty="0" err="1"/>
              <a:t>libre</a:t>
            </a:r>
            <a:endParaRPr lang="en-US" dirty="0"/>
          </a:p>
          <a:p>
            <a:pPr lvl="1"/>
            <a:r>
              <a:rPr lang="en-US" dirty="0"/>
              <a:t>Java, PHP y scripts CGI</a:t>
            </a:r>
          </a:p>
          <a:p>
            <a:r>
              <a:rPr lang="en-US" b="1" dirty="0" err="1"/>
              <a:t>Ngnix</a:t>
            </a:r>
            <a:endParaRPr lang="en-US" dirty="0"/>
          </a:p>
          <a:p>
            <a:pPr lvl="1"/>
            <a:r>
              <a:rPr lang="en-US" dirty="0" err="1"/>
              <a:t>Ligero</a:t>
            </a:r>
            <a:endParaRPr lang="en-US" dirty="0"/>
          </a:p>
          <a:p>
            <a:pPr lvl="1"/>
            <a:r>
              <a:rPr lang="en-US" dirty="0"/>
              <a:t>Unix y Windows</a:t>
            </a:r>
          </a:p>
          <a:p>
            <a:pPr lvl="1"/>
            <a:r>
              <a:rPr lang="en-US" dirty="0" err="1"/>
              <a:t>Licencia</a:t>
            </a:r>
            <a:r>
              <a:rPr lang="en-US" dirty="0"/>
              <a:t> BSD</a:t>
            </a:r>
          </a:p>
          <a:p>
            <a:pPr lvl="1"/>
            <a:r>
              <a:rPr lang="en-US" dirty="0"/>
              <a:t>19% </a:t>
            </a:r>
            <a:r>
              <a:rPr lang="en-US" dirty="0" err="1"/>
              <a:t>Servidores</a:t>
            </a:r>
            <a:r>
              <a:rPr lang="en-US" dirty="0"/>
              <a:t> Web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7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2332" t="15487" r="44752" b="12661"/>
          <a:stretch/>
        </p:blipFill>
        <p:spPr>
          <a:xfrm>
            <a:off x="620487" y="1986656"/>
            <a:ext cx="4065175" cy="3828369"/>
          </a:xfrm>
          <a:prstGeom prst="rect">
            <a:avLst/>
          </a:prstGeom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utilizados</a:t>
            </a:r>
            <a:endParaRPr lang="es-MX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11173" t="11962" r="34263" b="4875"/>
          <a:stretch/>
        </p:blipFill>
        <p:spPr>
          <a:xfrm>
            <a:off x="5308042" y="270086"/>
            <a:ext cx="6702072" cy="5745869"/>
          </a:xfrm>
          <a:prstGeom prst="rect">
            <a:avLst/>
          </a:prstGeom>
        </p:spPr>
      </p:pic>
      <p:sp>
        <p:nvSpPr>
          <p:cNvPr id="12" name="CuadroTexto 11">
            <a:hlinkClick r:id="rId4"/>
          </p:cNvPr>
          <p:cNvSpPr txBox="1"/>
          <p:nvPr/>
        </p:nvSpPr>
        <p:spPr>
          <a:xfrm>
            <a:off x="2161710" y="5926327"/>
            <a:ext cx="80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 smtClean="0"/>
              <a:t>Trends</a:t>
            </a:r>
            <a:endParaRPr lang="es-MX" dirty="0"/>
          </a:p>
        </p:txBody>
      </p:sp>
      <p:sp>
        <p:nvSpPr>
          <p:cNvPr id="13" name="CuadroTexto 12">
            <a:hlinkClick r:id="rId5"/>
          </p:cNvPr>
          <p:cNvSpPr txBox="1"/>
          <p:nvPr/>
        </p:nvSpPr>
        <p:spPr>
          <a:xfrm>
            <a:off x="8183082" y="5926327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 smtClean="0"/>
              <a:t>Netcraft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8369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Partes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dirección</a:t>
            </a:r>
            <a:r>
              <a:rPr lang="en-US" dirty="0"/>
              <a:t> web y enlaces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3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26929" y="1329133"/>
            <a:ext cx="6252411" cy="523495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s-EC" sz="1800" dirty="0"/>
          </a:p>
          <a:p>
            <a:r>
              <a:rPr lang="es-EC" sz="1800" dirty="0" smtClean="0"/>
              <a:t>Uniform </a:t>
            </a:r>
            <a:r>
              <a:rPr lang="es-EC" sz="1800" dirty="0"/>
              <a:t>Resource </a:t>
            </a:r>
            <a:r>
              <a:rPr lang="es-EC" sz="1800" dirty="0" smtClean="0"/>
              <a:t>Locator</a:t>
            </a:r>
          </a:p>
          <a:p>
            <a:pPr lvl="1">
              <a:defRPr/>
            </a:pPr>
            <a:r>
              <a:rPr lang="es-EC" sz="1800" dirty="0" smtClean="0"/>
              <a:t>Protocolo (http, https, ftp)</a:t>
            </a:r>
          </a:p>
          <a:p>
            <a:pPr lvl="1">
              <a:defRPr/>
            </a:pPr>
            <a:r>
              <a:rPr lang="es-EC" sz="1800" dirty="0" smtClean="0"/>
              <a:t>Servidor o Host</a:t>
            </a:r>
            <a:endParaRPr lang="es-EC" sz="1800" dirty="0"/>
          </a:p>
          <a:p>
            <a:pPr lvl="2">
              <a:defRPr/>
            </a:pPr>
            <a:r>
              <a:rPr lang="es-EC" sz="1800" dirty="0" smtClean="0"/>
              <a:t>subdominio + dominio </a:t>
            </a:r>
            <a:r>
              <a:rPr lang="en-US" sz="1800" dirty="0" smtClean="0"/>
              <a:t>(SLD|TLD)</a:t>
            </a:r>
            <a:r>
              <a:rPr lang="es-EC" sz="1800" dirty="0" smtClean="0"/>
              <a:t> o IP</a:t>
            </a:r>
          </a:p>
          <a:p>
            <a:pPr lvl="2">
              <a:defRPr/>
            </a:pPr>
            <a:r>
              <a:rPr lang="es-EC" sz="1800" dirty="0" smtClean="0"/>
              <a:t>Puerto</a:t>
            </a:r>
            <a:endParaRPr lang="es-EC" sz="1800" dirty="0"/>
          </a:p>
          <a:p>
            <a:pPr lvl="1">
              <a:defRPr/>
            </a:pPr>
            <a:r>
              <a:rPr lang="es-EC" sz="1800" dirty="0" smtClean="0"/>
              <a:t>Ruta</a:t>
            </a:r>
            <a:endParaRPr lang="es-EC" sz="1800" dirty="0"/>
          </a:p>
          <a:p>
            <a:pPr lvl="2">
              <a:defRPr/>
            </a:pPr>
            <a:r>
              <a:rPr lang="es-EC" sz="1800" dirty="0" err="1"/>
              <a:t>Path</a:t>
            </a:r>
            <a:r>
              <a:rPr lang="es-EC" sz="1800" dirty="0"/>
              <a:t> </a:t>
            </a:r>
            <a:r>
              <a:rPr lang="es-EC" sz="1800" dirty="0" smtClean="0"/>
              <a:t>o Directorio virtual</a:t>
            </a:r>
            <a:endParaRPr lang="es-EC" sz="1800" dirty="0"/>
          </a:p>
          <a:p>
            <a:pPr lvl="1">
              <a:defRPr/>
            </a:pPr>
            <a:r>
              <a:rPr lang="en-US" sz="1800" dirty="0" err="1" smtClean="0"/>
              <a:t>Consulta</a:t>
            </a:r>
            <a:r>
              <a:rPr lang="en-US" sz="1800" dirty="0" smtClean="0"/>
              <a:t> 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s-EC" sz="1800" dirty="0" err="1" smtClean="0"/>
              <a:t>Query</a:t>
            </a:r>
            <a:r>
              <a:rPr lang="es-EC" sz="1800" dirty="0" smtClean="0"/>
              <a:t> </a:t>
            </a:r>
            <a:r>
              <a:rPr lang="es-EC" sz="1800" dirty="0" err="1" smtClean="0"/>
              <a:t>String</a:t>
            </a:r>
            <a:endParaRPr lang="es-EC" sz="1800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s-EC" sz="1800" dirty="0" err="1" smtClean="0"/>
              <a:t>Informaci</a:t>
            </a:r>
            <a:r>
              <a:rPr lang="es-MX" sz="1800" dirty="0" err="1" smtClean="0"/>
              <a:t>ón</a:t>
            </a:r>
            <a:r>
              <a:rPr lang="es-MX" sz="1800" dirty="0" smtClean="0"/>
              <a:t> adicional para el servidor</a:t>
            </a:r>
            <a:endParaRPr lang="es-EC" sz="1800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s-EC" sz="1800" dirty="0" smtClean="0"/>
              <a:t>Parámetros: clave=valor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s-EC" sz="1800" dirty="0" smtClean="0"/>
              <a:t>Separados por &amp;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s-EC" sz="1800" dirty="0" smtClean="0"/>
              <a:t>Fragmento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s-EC" sz="1800" dirty="0" smtClean="0"/>
              <a:t>Identificación de parte de otro recurso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s-EC" sz="1800" dirty="0" smtClean="0"/>
              <a:t>Parte de un documento HTML</a:t>
            </a:r>
            <a:endParaRPr lang="es-EC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689" y="72263"/>
            <a:ext cx="8373311" cy="3016686"/>
          </a:xfrm>
          <a:prstGeom prst="rect">
            <a:avLst/>
          </a:prstGeom>
        </p:spPr>
      </p:pic>
      <p:graphicFrame>
        <p:nvGraphicFramePr>
          <p:cNvPr id="3" name="Tabla 2"/>
          <p:cNvGraphicFramePr>
            <a:graphicFrameLocks noGrp="1"/>
          </p:cNvGraphicFramePr>
          <p:nvPr/>
        </p:nvGraphicFramePr>
        <p:xfrm>
          <a:off x="6234734" y="3816101"/>
          <a:ext cx="5617742" cy="2311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871"/>
                <a:gridCol w="2808871"/>
              </a:tblGrid>
              <a:tr h="577926">
                <a:tc gridSpan="2">
                  <a:txBody>
                    <a:bodyPr/>
                    <a:lstStyle/>
                    <a:p>
                      <a:pPr algn="ctr"/>
                      <a:r>
                        <a:rPr lang="es-MX" sz="2800" dirty="0" smtClean="0"/>
                        <a:t>Caracteres</a:t>
                      </a:r>
                      <a:endParaRPr lang="es-MX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</a:tr>
              <a:tr h="577926">
                <a:tc>
                  <a:txBody>
                    <a:bodyPr/>
                    <a:lstStyle/>
                    <a:p>
                      <a:r>
                        <a:rPr lang="en-US" dirty="0" smtClean="0"/>
                        <a:t>ASCII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Intactos</a:t>
                      </a:r>
                      <a:endParaRPr lang="es-MX" dirty="0"/>
                    </a:p>
                  </a:txBody>
                  <a:tcPr/>
                </a:tc>
              </a:tr>
              <a:tr h="577926">
                <a:tc>
                  <a:txBody>
                    <a:bodyPr/>
                    <a:lstStyle/>
                    <a:p>
                      <a:r>
                        <a:rPr lang="es-MX" dirty="0" smtClean="0"/>
                        <a:t>Espacios en blanco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</a:t>
                      </a:r>
                      <a:endParaRPr lang="es-MX" dirty="0"/>
                    </a:p>
                  </a:txBody>
                  <a:tcPr/>
                </a:tc>
              </a:tr>
              <a:tr h="57792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Especiales</a:t>
                      </a:r>
                      <a:r>
                        <a:rPr lang="en-US" baseline="0" dirty="0" smtClean="0"/>
                        <a:t> (tildes)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%&lt;hexadecimal&gt;</a:t>
                      </a:r>
                      <a:endParaRPr lang="es-MX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44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</a:t>
            </a:r>
            <a:r>
              <a:rPr lang="en-US" dirty="0" smtClean="0"/>
              <a:t> HTTP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Descripción</a:t>
            </a:r>
            <a:endParaRPr lang="en-US" dirty="0" smtClean="0"/>
          </a:p>
          <a:p>
            <a:r>
              <a:rPr lang="en-US" dirty="0" err="1" smtClean="0"/>
              <a:t>Paquetes</a:t>
            </a:r>
            <a:r>
              <a:rPr lang="en-US" dirty="0" smtClean="0"/>
              <a:t>: </a:t>
            </a:r>
            <a:r>
              <a:rPr lang="en-US" dirty="0" err="1" smtClean="0"/>
              <a:t>Solicitud</a:t>
            </a:r>
            <a:r>
              <a:rPr lang="en-US" dirty="0" smtClean="0"/>
              <a:t> y </a:t>
            </a:r>
            <a:r>
              <a:rPr lang="en-US" dirty="0" err="1" smtClean="0"/>
              <a:t>Respuestas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482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dirty="0" smtClean="0"/>
              <a:t>Protocolo HTTP</a:t>
            </a:r>
            <a:endParaRPr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838201" y="1825625"/>
            <a:ext cx="5683623" cy="4351338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sz="1969" b="1" dirty="0" smtClean="0"/>
              <a:t>H</a:t>
            </a:r>
            <a:r>
              <a:rPr sz="1969" dirty="0" smtClean="0"/>
              <a:t>yper</a:t>
            </a:r>
            <a:r>
              <a:rPr lang="es-ES" sz="1969" b="1" dirty="0" smtClean="0"/>
              <a:t>T</a:t>
            </a:r>
            <a:r>
              <a:rPr sz="1969" dirty="0" smtClean="0"/>
              <a:t>ext </a:t>
            </a:r>
            <a:r>
              <a:rPr sz="1969" b="1" dirty="0"/>
              <a:t>T</a:t>
            </a:r>
            <a:r>
              <a:rPr sz="1969" dirty="0"/>
              <a:t>ransfer </a:t>
            </a:r>
            <a:r>
              <a:rPr lang="es-ES" sz="1969" b="1" dirty="0"/>
              <a:t>P</a:t>
            </a:r>
            <a:r>
              <a:rPr sz="1969" dirty="0" smtClean="0"/>
              <a:t>rotocol</a:t>
            </a:r>
            <a:endParaRPr sz="1969" dirty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s-ES" sz="1969" dirty="0" smtClean="0"/>
              <a:t>P</a:t>
            </a:r>
            <a:r>
              <a:rPr sz="1969" dirty="0" smtClean="0"/>
              <a:t>rotocolo </a:t>
            </a:r>
            <a:r>
              <a:rPr sz="1969" dirty="0"/>
              <a:t>de </a:t>
            </a:r>
            <a:r>
              <a:rPr sz="1969" b="1" dirty="0" smtClean="0"/>
              <a:t>red</a:t>
            </a:r>
            <a:endParaRPr lang="es-ES" sz="1969" b="1" dirty="0" smtClean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s-ES" sz="1969" b="1" dirty="0"/>
              <a:t>T</a:t>
            </a:r>
            <a:r>
              <a:rPr sz="1969" b="1" dirty="0" smtClean="0"/>
              <a:t>ransfer</a:t>
            </a:r>
            <a:r>
              <a:rPr lang="es-ES" sz="1969" b="1" dirty="0" err="1" smtClean="0"/>
              <a:t>encia</a:t>
            </a:r>
            <a:r>
              <a:rPr sz="1969" dirty="0" smtClean="0"/>
              <a:t> </a:t>
            </a:r>
            <a:r>
              <a:rPr sz="1969" dirty="0"/>
              <a:t>los archivos y recursos que forman parte de la World Wide Web</a:t>
            </a:r>
          </a:p>
          <a:p>
            <a:pPr lvl="1" algn="just">
              <a:buFont typeface="Arial" panose="020B0604020202020204" pitchFamily="34" charset="0"/>
              <a:buChar char="–"/>
              <a:defRPr/>
            </a:pPr>
            <a:r>
              <a:rPr sz="1687" dirty="0"/>
              <a:t>Los archivos se denominan recursos. </a:t>
            </a:r>
          </a:p>
          <a:p>
            <a:pPr lvl="2" algn="just">
              <a:buFont typeface="Arial" panose="020B0604020202020204" pitchFamily="34" charset="0"/>
              <a:buChar char="•"/>
              <a:defRPr/>
            </a:pPr>
            <a:r>
              <a:rPr sz="1266" dirty="0"/>
              <a:t>Archivos HTML, imágenes, sonidos, etc</a:t>
            </a:r>
            <a:r>
              <a:rPr sz="1266" dirty="0" smtClean="0"/>
              <a:t>...</a:t>
            </a:r>
            <a:endParaRPr sz="1969" dirty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s-ES" sz="1969" dirty="0" smtClean="0"/>
              <a:t>U</a:t>
            </a:r>
            <a:r>
              <a:rPr sz="1969" dirty="0" smtClean="0"/>
              <a:t>tiliza </a:t>
            </a:r>
            <a:r>
              <a:rPr sz="1969" dirty="0"/>
              <a:t>a TCP como medio de </a:t>
            </a:r>
            <a:r>
              <a:rPr sz="1969" b="1" dirty="0"/>
              <a:t>transporte</a:t>
            </a:r>
            <a:r>
              <a:rPr sz="1969" dirty="0"/>
              <a:t>.</a:t>
            </a:r>
          </a:p>
          <a:p>
            <a:pPr lvl="1" algn="just">
              <a:buFont typeface="Arial" panose="020B0604020202020204" pitchFamily="34" charset="0"/>
              <a:buChar char="–"/>
              <a:defRPr/>
            </a:pPr>
            <a:r>
              <a:rPr sz="1687" dirty="0"/>
              <a:t>Puerto TCP </a:t>
            </a:r>
            <a:r>
              <a:rPr sz="1687" dirty="0" smtClean="0"/>
              <a:t>80</a:t>
            </a:r>
            <a:endParaRPr sz="1687" dirty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sz="2109" dirty="0"/>
              <a:t>Recursos de la WWW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s-EC" sz="1547" dirty="0"/>
              <a:t>Un recurso es </a:t>
            </a:r>
            <a:r>
              <a:rPr lang="es-EC" sz="1547" b="1" dirty="0"/>
              <a:t>información</a:t>
            </a:r>
            <a:r>
              <a:rPr lang="es-EC" sz="1547" dirty="0"/>
              <a:t> que puede identificarse a través de un URL.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s-EC" sz="1547" b="1" dirty="0" smtClean="0"/>
              <a:t>Archivos</a:t>
            </a:r>
            <a:r>
              <a:rPr lang="es-EC" sz="1547" dirty="0" smtClean="0"/>
              <a:t> o </a:t>
            </a:r>
            <a:r>
              <a:rPr lang="es-EC" sz="1547" b="1" dirty="0" smtClean="0"/>
              <a:t>datos</a:t>
            </a:r>
            <a:r>
              <a:rPr lang="es-EC" sz="1547" dirty="0" smtClean="0"/>
              <a:t> </a:t>
            </a:r>
            <a:r>
              <a:rPr lang="es-EC" sz="1547" dirty="0"/>
              <a:t>generados dinámicamente.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sz="1969" dirty="0"/>
          </a:p>
        </p:txBody>
      </p:sp>
      <p:sp>
        <p:nvSpPr>
          <p:cNvPr id="22531" name="AutoShape 6" descr="data:image/jpg;base64,/9j/4AAQSkZJRgABAQAAAQABAAD/2wCEAAkGBhQSEBUUEhMQFRQVFxgYFhUVFSIWFBQYFxgaFRoVFBYZJyYfGBkjGRcYHy8gIycpLSwtGB4xNTAqNScrLCkBCQoKDgwOGg8PGjUlHCApKS4uLSopNCwtLC0pLDQsKSw1LDUtNSwsLDQsLCkpKSwqLC4tNC4sLDQ0LCo1LCwsLP/AABEIALQA8AMBIgACEQEDEQH/xAAcAAEAAgMBAQEAAAAAAAAAAAAABQYDBAcCAQj/xABHEAACAQIDAwYLBAkDBAMBAAABAhEAAwQSIQUxURMUIkFSYQYyU3GBkZKTotHSBxUWQhcjMzShsbLB8CRyc4Kz4fFUYsJE/8QAGAEBAQEBAQAAAAAAAAAAAAAAAAECBAP/xAAsEQEBAAEDAQcDAwUAAAAAAAAAARECAxLRBBUhMWGR8BRBcROBwTJCoeHx/9oADAMBAAIRAxEAPwDVxvgk7jDoLGGZrKqly2zW7asBaCPFy302ZmIfMRI04mta74GTo+Cwa5cw6OLy6uQbYaV6lWJmTJPCOhvsy3ymcqC4IYEjxSQNV9Q9VfLuyrbks4JJKmDulRAIE938K7NHbNzTMT+erPGOdX/AJipt8zwyEliCMZ0hmEDeusZSQCY31hvfZ9d5uEbC4QOq5ReGJg5ifHZQIY93efR0zFbOt3DNwZoEQRpvzbvPX37sRrfJgFU39Ho9ckg1vvDd+Z6nCOabQ+z+4yuRhMLbZycrDFkhSzCAqxB3FY76yP4AGZOCwyjXTnpMzOUagfmI1HCuk3sPat2zmMIstosx3jXfJqNweBw79DkWUqo6NxYYqdA2/WeNO8N35nqcIpZ8Ajl6WCw2ggEYyB409IheBid+grFivs/uXLeRMJhVcAwy4uSCWDSwyy2kgSdx7q6QdnJyfJKvRJACiBqSI3mBrFecJs23bZsiFG0B00YHUMpkggwdR1rT6/d+Z6nGOe2/s/vcgttsFhC6gzdGJKs5JMSII0Bjv66Wvs8cMDzHDGDMHGEj0jLqN1dKuXIgdIsxhVAlmPACfT3V5w18OgYBl3gqwAZSCQVYTodN3fT6/d+Z6nGOb2/s/u65sFhDJYiMSVyhuoQNY6id1fR9nzj/APgws9U4xiBPERrXSLlyJ7gCZIUAEwNSd5O4dxr7auhlDKZBE7v4b6fX7vzPU4xzbC/Z9dEG5g8M5VbYWMSFEooDFgF1zHpGZPVurFivs4usrBMHh0YjotzstlOusRB3jTurpnL79LkCelk6OhykzwnSd1ZAe/8Az107w3fPr1OEcX/RJjuFj3op+iTHcLHvRXXsXtNLZAZonrgQJgdIk6bx6624/wAivTvTf9PZOEcW/RJjuFj3op+iTHcLHvRXZL+IClR0yWYCAsxOssZ0AEH0ivt65lEgFjIAAiSSY6zTvTf9PY4Rxr9EmO4WPein6JMdwse9Fdhs4wEkNKEFQM0ANmmApmCZUiB11sEf5FO9N/09jhHFv0SY7hY96Kfokx3Cx70V2tEnr3d3/mvMf5FO9N/09jhHFv0SY7hY96Kfokx3Cx70V2wWuJj0a15K959X/mnem/6exwjiv6JMdwse9FP0SY7hY96K7T/m6vWTSZ82m/8AjTvTf9PY4RxT9EmO4WPein6JMdww/vRXaf8AN1ektk/OKd6b/p7HCKlitnYh0KDB4ZOjlVke0GUZVWZymWkHURv9NamI2BiWtXUGGsjlOW15W0f2iBFzHJMrE9GNTWx4X+HbYLEpYTDm+Xt55D5I1YERB0AWZmo+79pV5HtrdwJTlGVQTenxmCzokTrMTNck1a8XVJ4fv1Lq0y8bfFfpBcwR1D+Aoz67gN3WKxYjFOrdBA/HpAR0RHxH+dY7GJvjxsPB48oIGvCK5225AG+CeE18a71QNd+o6uqvuz8ExClrLsGZpcX2UwXIBKdQgfyrbXZIzgGy+U/mGKYEdxWTJoIrGoGtuCA0qejO/TdI131pbOUrcIZb+YqAblxgQFB0QREDu83DSb5gRP8Apbm/QDFnszqZgdLT/NfabP8AGnDXNPFjFHXUCCZ36kzu09NBGYvFOhBRCwENKkSGDdEQ2kaSfPWO1tG4zDPbuCQFLMVgBZIOm/pMd+tSrbPJErhrm+IbEsDo0E6kSCDp5j1RS5s1gSRh2ZfygYpg/UIMtHaPmgcaCKx91hGQOZDAsjAMoIykCesgnUcKy4O+zlsyuu5izlZYnT8vWABOlSl3Z8aiy5AAzLzhw2Ykg5GJhlAgzGs1tbO2LadM1y3dtGdFOIYmOonUR5uqgq+1LpkgJiDEQ9l8rEATEk8SYj161kwDEIVFplCDoAka9eXTdrpVu/DuH43PfN9VPw7h+Nz3zfOgpwxFzUcjcmMhICTlZhcKK56WTOePVWxs28oXLyJtRrl6ISSSTlC95J9NWn8PYfjc983zp+HcPxue+b6qCibQsFnabJZc+YZCoJgA9IkSASI38asCuCJMafx89Tf4dw/G575vqp+HcPxue+b50FGRXF3MVvEswk5ly5Q5idJ8Und1MRwqXa0HGVojr1/jpr6qsX4cw/G575vqp+HsPxue+b6qCmYa87NaR7LAKsAtkKoFAKmR+aVEH+RqTLDiKsH4dw/G575vnT8O4fjc9831UEFaYaiRr316kDrHoOv/AIqb/D2H43PfN86fh3D8bnvm+qggGuTwjhNGbqkcd9T/AOHcPxue+b6qfh3D8bnvm+qgr66mJHrr1dcTpEDQa1PDwew/G575vqp+HcPxue+b50EGABvgnhP86XLvVI79dPMKnPw9h+Nz3zfOofwiwFuyLfJ5iWbpTdumEHjEZM3SHUDE8aDlfh3irNvalt7x6K4dYHEm62pH5gvjR3DhVYxG2rROHsWrguf6i2xy2+TRenOkyxYzrrG+u3I7C0hIJfKCVO9jkQkGdZmfTWC3ibpY5rWVZ35gdOlqR6F07+6ujT2jVp2/05Plc+rs+nVufqW/I84OyzW0Y3bssik+LvKgn8vfWbmh8rd+H6a002rbs2sMLhK8qLdtDBK52UQpI8We+tnD7UtvcuW1JLWcouaEBSwkDMdCY4Vzuh65ofK3fh+mnMz5W78P01kTFKXdBmzJlzSpA6QkQx0bQaxu66x47aKWQhfN03W2sKWl30VdN0nSgc0Plbvw/TTmZ8rd+H6a+4HHJetrcttmRpgwQdDlIIOoIIII41nBoMHND5W78P0185mfK3fh+mtmlBrczPlbvw/TTmh8rd+H6a2aUGtzQ+Vu/D9NfeaHyt34fprYpQa3Mz5W78P005mfK3fh+mtmlBrczPlbvw/TX3mh8rd+H6a2KUGtzQ+Vu/D9NOZnyt34fprZpQa3Mz5W78P005mfK3fh+mtmlBrc0Plbvw/TX3mh8rd+H6a2KUGtzQ+Vu/D9NOaHyt34fprZpQa3Mz5W78P005ofK3fh+mtmlBrczPlbvw/TX3mh8rd+H6a2KUGvzQ+Vu/D9Na2MuG3lAa6xMksSIXpAKCAus67t3XUjWvtLFKLeTOoY/lzamXEad9BGY3Y/OcIlokKGsgZoJZWyKUdeqVYA61q3/BR2e8RdQC61kmULNFq21tp1AJfOTMaH1jdXaRtJh1FtnDWlLFd6wLajTcZL8R4p9GTD7eDvkW3fDGYzoVSQDAZtY1ET30EHZ8A2BTNdtvlOHkG2elyFi5Y1knxuUB/6YqRueDTHCYWxyiE4d7LFiG6fI9QAMrPGdK9J4StKZ7FxQxjcSQIBk6QB0l3kfm4UHhWptlls4gkA6ZDlzLAK5urUxukQZA3UGttTwULOHssiJaAyWVQrOW1dQqHVhlzcoN0RE7zNR2yvApitvOotZHllzlxeBtJbDAqLZR05MQYO9tdTVitbfVrbMEu5kCkoVIJDRqs71GYSeqsQ8JJtFxZvSuTMrKR43jZTvbLB6tdPQE0aVGptxSWHJYgZQ5M29Dye8CDqT1Ab6xjwkTX9ViBBA1SN5UCCTB1YaDgeFBLUqFueFCqTmtXwJEHJvmBB6gcxgCTOnWYr5d8JwGA5HEZYckm2QeiYAC9cwd5HVxoJulebdzMoImCARIg6idR1HWvVApSlApSlApSlApSlApSlApSlApSlApSlAqU2aegN++oupTZviDz/AN6CD2b+xtf8af0Ctiaj8Ml7kbRs2y8WlkdRJVconeDvNZrS4o5gcOQQBGhhiTqPVPm081BtTQVgu2sSAuWwSTmzDUR2YPXOvqrA4xYI/wBMTMDSTl3mT/ATurU05bmi3/remk1oqmM/+MOrSTA+dbFy3iOjlsHUDNmkZTIBAjeIkg+anEuj5lmmhrSa3jCpjDgGdBqZAK+gSMw7o76kRhX7D+yalmEunDGaTWXmj9h/ZNOaP2H9k1GWKlZeaP2H9k05o/Yf2TQYqVl5o/Yf2TTmj9h/ZNBipWXmj9h/ZNOaP2H9k0GKlZeaP2H9k05o/Yf2TQYqVl5o/Yf2TTmj9h/ZNBipWXmj9h/ZNOaP2H9k0GKlZeaP2H9k05o/Yf2TQYqVl5o/Yf2TXh7ZXeCPOI/nQeaUpQKlNm+IPP8A3qLqU2b4g89B98Cv3df9lr/tim0fCO5avm2UtwT0dTJD2zyZPVrfU2/SvGtPwdx/I4NXyM+lkQO9AJrcxvhDbDWjze64flOlycsosw4OXeZJkDTdxoPV7woyuilTBYozQQGcdEC0SdRygKme6slzwrtiIS6ZJAgDxlgOpMwCpIBnjpNaj7SwrK9xsJcMsFecMCzm5bklu0MvRJPcNaLt3DPH+muHMRvsAGVCiSDqAA4Gbdv10oN/AeEtu6yqq3ZJ1lfFBGZWaDoCP46V82f4SJdKrldWZivUwVhnKhiD1rbLcNQJmonD+E2FBQ80urcVWZQuHll0RWyGAYgopIgaCY0rPgvCWyb7IMNdRgWCtyUZozuZMDLJDbzqW76CNwn2gXGdkuWUR1S8TqxHKYVyL1uY8mbbqesXBwr1gPtJW4hORcwvWEyhj4mI5EK5BEyTdYDSOhqRNS9rbNl/GsNLLcZhyYYRlOaTHSLBQI65HCoy3tbAsARgm6PSEYQBl8TpKN4MhNR1oOAoM+E+0vC3AsC+JUuRyclLYt2rvKNlJ6OW9b9Z4VpYb7T0JuG5aZbaJduCDLlLfJEEqdJy3ZImdBE6xt7ExGDt2lSzhboGHSVL2OkJIs6O2pcgCTPijU6V8s47Asrxgj+rB05mNQWVCFEa6lT5terQLXYvh1Vl8VgGHmIkfwNemeASTAGpJ0AA6zVf2Dty211rFvD3bSqXIJXKmh100yk6wO7qqbxuXknzqXXK2ZAucuIMqE/NI0jrmKD3exCouZmCqIkkwNdBr5yK8pjELFQ6FhoVDAkHgRv6j6qj9v3ba4eblouhKjk/F36AEGBAndUNY21gbRVxbuK4JA6JLSwedSekSM07zrXXtdnu5o5SW30n+8s24q3UqAPhpYzZQLpObKeh4pJK68ekI9PcamsJiRcRXWcrgMJEGDqJB3aV469nc25nXMLLKycoJiRMTE6xumOFazbVtByhuIHG9SYIgKf5Mvrr10OW/ZnPk/aZNMubxOU4zrl9NV3bWIwgvOL9hzvzvqVINsHcDr+zC5d4yzuMnextTc1WWXy+xbhYxtG3E8pbjd443yRG/iD6qzhqpRxmAbPNi6p1B6BJKkEk7yAD0hrr/CpU+G2H0gXTunoEZRr69x0Feuvsmv8As0394nJYK+FxMSJMmJ1gRJj0j11r4HaC3QxXN0WymRGsBvSIYaivT5eVWUJfI8PkkKJTMuf8uY5THXk7q47pum4rT7z5MxTOuYRInUSJE+cCa8DadrT9bb1MDpjU67uO4+o1D7YXDG+eXsFjltdMS05y9tVyrrA6eu7XvqMfGbPYuGs3FZtScpLMMuaZ1gEMRH8tDXdo7NNUzjV5faS/yzldAar/AIRftF/2/wBzX0eGliNRdBzQBkMnxiI49FCY39W+sW27wdkYTDWwRIgwSTqOquXc2de3/VMLLKjqUpXkpUps3xB5/wC9RdSmzfEHn/vQPAr93X/Za/7Yqw1zHBbRurbQCw7KEQAqYOiiDroZAnTdoDXs7au5Z5rf80idMs6Dr6WnV0W4UHRsYrm24tmHKnKSYAaNJMNGvXB8xqCxOz8cSGt3rIMQc4zRoglCqiAxVmI6iRwEVhtq3TbuEYe8rqFyAwc5bqXeNNZJ3aV9xm1Lq6pZdgbZcCDmzSQEMaAxDHrGo30FmsYDHG6He9ZC5/FC5iLZuBsmbKDOQZfTPVrtm3jCT0sOAZAjNpvynUHWInqEbqog8I7oBL4S+AASSNYid8juGm/Wt3DbSd3SLdzI9sNP5VYw0E6flPmkEUFzAxXRk4fxhmjMBkgTEz0pn0VE3MNtINAbCsDnHKa8ok5mWZAGXxBABOhOs6VpNvXP/jXmO45NynTMrZoIKkkTuMSNDRtu3Qf3TERrEbzBA8wG/jQXbZFrGB5xL4dkyARbzZg4Y9KSBoVOveBEa1L1zZ9r3DbLCxfVgydEiWYHpOR5gCO8wBvFesXtS6lyBYuOmVTKnpSQxK8NCBr30HR6x4jNkbIFLwcoYkKWjTMRJAmJgVzvAbbLhs9u4hVwkROdjJhBvmACfPWVtv2AYN5J4SdImZ4RB9VBesa10W/1YBaRI7uvLmgTwmobF43FhQxwtpyp0hs7A5goYDjlJJj+0Gv29uWWYKt5CToIJ1JIAHnJYeuvSbVQ5+l4j8mQDJLSFAgcSwFe23uzR56ZffqliavYrGklRhbMuoJbMCpjLKOSdfGdYPVJFTeyrtxrc3EFtpICjqUGBvqj/ftmYN1QRoQxIIOvRPBtDp3V8PhBY8snoJ07zwGo1NXc3pr044yfjPUkX+X5TcnJ5d8nPmndERljrmZqMxV7Fi4+S3bZJXISwBiBIOu+Z1PdpVWfbNvKGDqyl1SQ2gZ4jXzEH018ubatKxVnCkZdTopzjMoB6yV19Brz0a+NziX8izLjcdBnD2ZiR+t0Jy+L3dLr/wDdTaTAnQwJgyJ64Nc8XwgsHdeT1nq1ndujrr0m27Jki4sKVBP5ZZS4g9fRBJ4QZq69c1eWmT8Z6kdCrG2fOIC5MrZiSc2aVywIgiM0yeod9c//ABBYn9snrPEDf52Hrr6duWsmZXVlDohIMAF4jU+cGvNVq2vfxYYjD20KwIJInNMtIJHRKmOMrwNeTjsWXYLYTLyjKGZyDlDAB8u86Se+OrrrWI2xaQwziSFaO52yKfNJHrHGvNzbKKpYi7AEnoE74jd1nMIG8zXvN6SScJ/nqmFjw7Yq46riMNYNvo5pIYAwSWUEnrgRw17q8+EX7Rf9v9zVdu7dsqWDXAGUgFdc0kgDTrGo19NZ8Lj7d2eTdXiCY10O7XvrO5uc/tJ+CRnpSleSlSmzfEHnqLqU2b4g8/8AeghdmWGNi10W/Z2/ynsCtrm7dl/ZNWDwd/c8P/w2v6BUhRnKn83bsv7Jpzduy/smrhShyU/m7dl/ZNObt2X9k1cKUOSn83bsv7Jpzduy3smrhShyU/m7dl/ZNObt2X9k1cKUOSm3MGWEMhI4FSR/EVgOxUmeQSTMnkhrO/q7z66vNKHJR12QoMiyoMzPJayNQZjfIHqr0uzAAQLUBokcnoY3TprV2pQ5KMdipr+oXWZ/VwTIg6gTurxa2BbVQosLAEa250EaEkEncN/AVfKUOSkHZKkQbIg6kcnodMsnTXQAeYV6ubNDTmtTJkykyYyyZGpjTzVdaUOSijYiafqE0BA/VDQEQRu3RXsbKXX9SNYJ/V7yBlBOmuhI8xq70oclGXYyDdYT0Wh8qDY6ZcvILl4clpujdHAx5quieM3nH9IrJVwuVJu7KVzLWQxmZa3JnTWSN+g9Qr6dljLl5IZZnLyfRnjEb6utKYMqO2xUJk2EJMSTaEmIjq7h6hWS1s4L4trLIAOVI0G4aDcOqrpSmDKn8g3Zb2TTkG7LeyauFKYMqfyDdlvZNSWz0IXUEa9YjrqerQxnj+qmDJ4O/ueH/wCG1/QKkKj/AAd/c8P/AMNr+gVIVlilKUoFKUoFKUoFKUoFKUoFKUoFKUoFKUoFKUoMSeM3nH9IrJWNPGbzj+kVkrcVUPCnCYrnQvYRGLLhnRWhSBcbEWTENoTyS3deqY66zXLWNexh83KZ0xp5XLlVnwy3LoQsBoZTkiQI69OqrTSiuf8Ag7h9qWbOHskEIgw6szKjug5A8op6QzKLwAJmQGkTUltm7tIYq5zdQbWgthguTXDXiSzeNpiBZH/UerdbqUMqZk2oblghxyTC0boZES4ku63FgZhmCMjzJBNsgDpRU74OviTbfnQGcXGykQMyaFSVHikSVIk6rIMEVLUoFaGL8f1Vv1oYvx/VSkPB39zw/wDw2v6BUhUf4O/ueH/4bX9AqQrDNKUpQKUpQKUpQKUpQKUpQKUpQKUpQKUpQKUpQYM8FvP/APkVjxW0EtIbl51RB1tp6BxPcK+YvEpbW49xgqrqWO4AKJNcZ8JvCC9tO+RbGSyg6GYwApMZzG8nTTh3Vc/aNeEma6JhPtJwruyM62yDClpysDuJaIX01ZLWKkjdB6xuiJ0r857R8G7lsnKNAo6t5A6REd/fXW/srxd1sEi3tSrMqE7ykAgd8MWWe6kt8qeF8l6pSlbQpSlArQxfj+qt+tDF+P6qlWNPZG1rdvD2UZjmS2imFJEqoBgxqNK3Pv8As9pvYPyqqYrbWDtXVs3LxW4dy+YTJIWBWwmPwxAIu6EgCWA1MACCJnpD1isrxWP7/s9pvYPyp9/2e03sH5VVbGPR1zKjBSQAXuokkgECCO/+BrJzhZAyrJ3DnFuTE93/ANW9RomIs33/AGe03sH5U+/7Pab2D8qrrmACUABIA/1FvUnQAaakn+VH0KgoAX8UHEWwWjsiNfRRcRYvv+z2m9g/Kn3/AGe03sH5VXgDJHJ6iCRzi3Izajq6xXsWG8kffp19e6hiJ77/ALPab2D8qff9ntN7B+VQLIo0ZXB6xnUx6QNa+SnC56x8qGIn/v8As9pvYPyp9/2e03sH5VASnC56x8qSnC56x8qGIn/v+z2m9g/Kn3/Z7TewflUBKcLnrHypKcLnrHyoYif+/wCz2m9g/Kn3/Z7TewflUBKcLnrHypKcLnrHyoYif+/7Pab2D8qff9ntN7B+VQEpwuesfKkpwuesfKhiJ/7/ALPab2D8qff9ntN7B+VQEpwuesfKkpwuesfKhiNbw0t87VLaP+rzlrinMoYBAFDadJcw1GlQmF2G6Xbj5rYDABYnQDN/9dNCKskpwuesfKkpwue0PlUx45MZmFOxXgzddiSbRHnIPfvU61Z/A63za0FvMujGMsneuvVxBNbUpwue0PlQlOFzfO8cCOHfTHjkkkmInvv6z2m9g/Kn39Z7TewflUDKcLnrHypKcLnrHyrWTCe+/rPab2D8q+Hb1kfmbrPiHcN5Omg1qBZkAmLntD5VoXntXwUi5AOoJGsMGB6iRmUdx76eKXEW0bes9pvYPyqB2/jXu3F5F3CZYYaKGJI1MjMMvdEzWtaxlkKoBJgQDyi65RE7u41mwuLtuRklt264pjU79OIPqNMrhTMeqtijfZVNxSQra9HKeoTGvXXlb6hgws2JXccgkQZ09IpSlVa8DsdGs2s0mIcTGjZcuYaaGJHp81bl3YOGZi5w9rMzm4TqCXIILaHfBI9NKVBhTwUwigAYe1pGpLT0d0mZ/wDQrPc2Fh2REazbZEByKZIUNBIXXQSBSlB8u7AwzRmw9o5VCiQdFUQBv6hWzh8BaRsyW1U5VQlSQSqCFUwdwFfKUGLGNLn0fyrDSlApSlApSlApSlApSlApSlApSlApSlApSlAyzpx0r1htjW7fihp4kyYnNHrNfaVc3yTEvi8fcdnToDSY1OmaZjzyay2Nm27ZLIoUnfGkxMT66UqK/9k="/>
          <p:cNvSpPr>
            <a:spLocks noChangeAspect="1" noChangeArrowheads="1"/>
          </p:cNvSpPr>
          <p:nvPr/>
        </p:nvSpPr>
        <p:spPr bwMode="auto">
          <a:xfrm>
            <a:off x="6072560" y="-193104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es-EC" altLang="es-EC" sz="2531"/>
          </a:p>
        </p:txBody>
      </p:sp>
      <p:sp>
        <p:nvSpPr>
          <p:cNvPr id="22532" name="AutoShape 8" descr="data:image/jpg;base64,/9j/4AAQSkZJRgABAQAAAQABAAD/2wCEAAkGBhQSEBUUEhMQFRQVFxgYFhUVFSIWFBQYFxgaFRoVFBYZJyYfGBkjGRcYHy8gIycpLSwtGB4xNTAqNScrLCkBCQoKDgwOGg8PGjUlHCApKS4uLSopNCwtLC0pLDQsKSw1LDUtNSwsLDQsLCkpKSwqLC4tNC4sLDQ0LCo1LCwsLP/AABEIALQA8AMBIgACEQEDEQH/xAAcAAEAAgMBAQEAAAAAAAAAAAAABQYDBAcCAQj/xABHEAACAQIDAwYLBAkDBAMBAAABAhEAAwQSIQUxURMUIkFSYQYyU3GBkZKTotHSBxUWQhcjMzShsbLB8CRyc4Kz4fFUYsJE/8QAGAEBAQEBAQAAAAAAAAAAAAAAAAECBAP/xAAsEQEBAAEDAQcDAwUAAAAAAAAAARECAxLRBBUhMWGR8BRBcROBwTJCoeHx/9oADAMBAAIRAxEAPwDVxvgk7jDoLGGZrKqly2zW7asBaCPFy302ZmIfMRI04mta74GTo+Cwa5cw6OLy6uQbYaV6lWJmTJPCOhvsy3ymcqC4IYEjxSQNV9Q9VfLuyrbks4JJKmDulRAIE938K7NHbNzTMT+erPGOdX/AJipt8zwyEliCMZ0hmEDeusZSQCY31hvfZ9d5uEbC4QOq5ReGJg5ifHZQIY93efR0zFbOt3DNwZoEQRpvzbvPX37sRrfJgFU39Ho9ckg1vvDd+Z6nCOabQ+z+4yuRhMLbZycrDFkhSzCAqxB3FY76yP4AGZOCwyjXTnpMzOUagfmI1HCuk3sPat2zmMIstosx3jXfJqNweBw79DkWUqo6NxYYqdA2/WeNO8N35nqcIpZ8Ajl6WCw2ggEYyB409IheBid+grFivs/uXLeRMJhVcAwy4uSCWDSwyy2kgSdx7q6QdnJyfJKvRJACiBqSI3mBrFecJs23bZsiFG0B00YHUMpkggwdR1rT6/d+Z6nGOe2/s/vcgttsFhC6gzdGJKs5JMSII0Bjv66Wvs8cMDzHDGDMHGEj0jLqN1dKuXIgdIsxhVAlmPACfT3V5w18OgYBl3gqwAZSCQVYTodN3fT6/d+Z6nGOb2/s/u65sFhDJYiMSVyhuoQNY6id1fR9nzj/APgws9U4xiBPERrXSLlyJ7gCZIUAEwNSd5O4dxr7auhlDKZBE7v4b6fX7vzPU4xzbC/Z9dEG5g8M5VbYWMSFEooDFgF1zHpGZPVurFivs4usrBMHh0YjotzstlOusRB3jTurpnL79LkCelk6OhykzwnSd1ZAe/8Az107w3fPr1OEcX/RJjuFj3op+iTHcLHvRXXsXtNLZAZonrgQJgdIk6bx6624/wAivTvTf9PZOEcW/RJjuFj3op+iTHcLHvRXZL+IClR0yWYCAsxOssZ0AEH0ivt65lEgFjIAAiSSY6zTvTf9PY4Rxr9EmO4WPein6JMdwse9Fdhs4wEkNKEFQM0ANmmApmCZUiB11sEf5FO9N/09jhHFv0SY7hY96Kfokx3Cx70V2tEnr3d3/mvMf5FO9N/09jhHFv0SY7hY96Kfokx3Cx70V2wWuJj0a15K959X/mnem/6exwjiv6JMdwse9FP0SY7hY96K7T/m6vWTSZ82m/8AjTvTf9PY4RxT9EmO4WPein6JMdww/vRXaf8AN1ektk/OKd6b/p7HCKlitnYh0KDB4ZOjlVke0GUZVWZymWkHURv9NamI2BiWtXUGGsjlOW15W0f2iBFzHJMrE9GNTWx4X+HbYLEpYTDm+Xt55D5I1YERB0AWZmo+79pV5HtrdwJTlGVQTenxmCzokTrMTNck1a8XVJ4fv1Lq0y8bfFfpBcwR1D+Aoz67gN3WKxYjFOrdBA/HpAR0RHxH+dY7GJvjxsPB48oIGvCK5225AG+CeE18a71QNd+o6uqvuz8ExClrLsGZpcX2UwXIBKdQgfyrbXZIzgGy+U/mGKYEdxWTJoIrGoGtuCA0qejO/TdI131pbOUrcIZb+YqAblxgQFB0QREDu83DSb5gRP8Apbm/QDFnszqZgdLT/NfabP8AGnDXNPFjFHXUCCZ36kzu09NBGYvFOhBRCwENKkSGDdEQ2kaSfPWO1tG4zDPbuCQFLMVgBZIOm/pMd+tSrbPJErhrm+IbEsDo0E6kSCDp5j1RS5s1gSRh2ZfygYpg/UIMtHaPmgcaCKx91hGQOZDAsjAMoIykCesgnUcKy4O+zlsyuu5izlZYnT8vWABOlSl3Z8aiy5AAzLzhw2Ykg5GJhlAgzGs1tbO2LadM1y3dtGdFOIYmOonUR5uqgq+1LpkgJiDEQ9l8rEATEk8SYj161kwDEIVFplCDoAka9eXTdrpVu/DuH43PfN9VPw7h+Nz3zfOgpwxFzUcjcmMhICTlZhcKK56WTOePVWxs28oXLyJtRrl6ISSSTlC95J9NWn8PYfjc983zp+HcPxue+b6qCibQsFnabJZc+YZCoJgA9IkSASI38asCuCJMafx89Tf4dw/G575vqp+HcPxue+b50FGRXF3MVvEswk5ly5Q5idJ8Und1MRwqXa0HGVojr1/jpr6qsX4cw/G575vqp+HsPxue+b6qCmYa87NaR7LAKsAtkKoFAKmR+aVEH+RqTLDiKsH4dw/G575vnT8O4fjc9831UEFaYaiRr316kDrHoOv/AIqb/D2H43PfN86fh3D8bnvm+qggGuTwjhNGbqkcd9T/AOHcPxue+b6qfh3D8bnvm+qgr66mJHrr1dcTpEDQa1PDwew/G575vqp+HcPxue+b50EGABvgnhP86XLvVI79dPMKnPw9h+Nz3zfOofwiwFuyLfJ5iWbpTdumEHjEZM3SHUDE8aDlfh3irNvalt7x6K4dYHEm62pH5gvjR3DhVYxG2rROHsWrguf6i2xy2+TRenOkyxYzrrG+u3I7C0hIJfKCVO9jkQkGdZmfTWC3ibpY5rWVZ35gdOlqR6F07+6ujT2jVp2/05Plc+rs+nVufqW/I84OyzW0Y3bssik+LvKgn8vfWbmh8rd+H6a002rbs2sMLhK8qLdtDBK52UQpI8We+tnD7UtvcuW1JLWcouaEBSwkDMdCY4Vzuh65ofK3fh+mnMz5W78P01kTFKXdBmzJlzSpA6QkQx0bQaxu66x47aKWQhfN03W2sKWl30VdN0nSgc0Plbvw/TTmZ8rd+H6a+4HHJetrcttmRpgwQdDlIIOoIIII41nBoMHND5W78P0185mfK3fh+mtmlBrczPlbvw/TTmh8rd+H6a2aUGtzQ+Vu/D9NfeaHyt34fprYpQa3Mz5W78P005mfK3fh+mtmlBrczPlbvw/TX3mh8rd+H6a2KUGtzQ+Vu/D9NOZnyt34fprZpQa3Mz5W78P005mfK3fh+mtmlBrc0Plbvw/TX3mh8rd+H6a2KUGtzQ+Vu/D9NOaHyt34fprZpQa3Mz5W78P005ofK3fh+mtmlBrczPlbvw/TX3mh8rd+H6a2KUGvzQ+Vu/D9Na2MuG3lAa6xMksSIXpAKCAus67t3XUjWvtLFKLeTOoY/lzamXEad9BGY3Y/OcIlokKGsgZoJZWyKUdeqVYA61q3/BR2e8RdQC61kmULNFq21tp1AJfOTMaH1jdXaRtJh1FtnDWlLFd6wLajTcZL8R4p9GTD7eDvkW3fDGYzoVSQDAZtY1ET30EHZ8A2BTNdtvlOHkG2elyFi5Y1knxuUB/6YqRueDTHCYWxyiE4d7LFiG6fI9QAMrPGdK9J4StKZ7FxQxjcSQIBk6QB0l3kfm4UHhWptlls4gkA6ZDlzLAK5urUxukQZA3UGttTwULOHssiJaAyWVQrOW1dQqHVhlzcoN0RE7zNR2yvApitvOotZHllzlxeBtJbDAqLZR05MQYO9tdTVitbfVrbMEu5kCkoVIJDRqs71GYSeqsQ8JJtFxZvSuTMrKR43jZTvbLB6tdPQE0aVGptxSWHJYgZQ5M29Dye8CDqT1Ab6xjwkTX9ViBBA1SN5UCCTB1YaDgeFBLUqFueFCqTmtXwJEHJvmBB6gcxgCTOnWYr5d8JwGA5HEZYckm2QeiYAC9cwd5HVxoJulebdzMoImCARIg6idR1HWvVApSlApSlApSlApSlApSlApSlApSlApSlAqU2aegN++oupTZviDz/AN6CD2b+xtf8af0Ctiaj8Ml7kbRs2y8WlkdRJVconeDvNZrS4o5gcOQQBGhhiTqPVPm081BtTQVgu2sSAuWwSTmzDUR2YPXOvqrA4xYI/wBMTMDSTl3mT/ATurU05bmi3/remk1oqmM/+MOrSTA+dbFy3iOjlsHUDNmkZTIBAjeIkg+anEuj5lmmhrSa3jCpjDgGdBqZAK+gSMw7o76kRhX7D+yalmEunDGaTWXmj9h/ZNOaP2H9k1GWKlZeaP2H9k05o/Yf2TQYqVl5o/Yf2TTmj9h/ZNBipWXmj9h/ZNOaP2H9k0GKlZeaP2H9k05o/Yf2TQYqVl5o/Yf2TTmj9h/ZNBipWXmj9h/ZNOaP2H9k0GKlZeaP2H9k05o/Yf2TQYqVl5o/Yf2TXh7ZXeCPOI/nQeaUpQKlNm+IPP8A3qLqU2b4g89B98Cv3df9lr/tim0fCO5avm2UtwT0dTJD2zyZPVrfU2/SvGtPwdx/I4NXyM+lkQO9AJrcxvhDbDWjze64flOlycsosw4OXeZJkDTdxoPV7woyuilTBYozQQGcdEC0SdRygKme6slzwrtiIS6ZJAgDxlgOpMwCpIBnjpNaj7SwrK9xsJcMsFecMCzm5bklu0MvRJPcNaLt3DPH+muHMRvsAGVCiSDqAA4Gbdv10oN/AeEtu6yqq3ZJ1lfFBGZWaDoCP46V82f4SJdKrldWZivUwVhnKhiD1rbLcNQJmonD+E2FBQ80urcVWZQuHll0RWyGAYgopIgaCY0rPgvCWyb7IMNdRgWCtyUZozuZMDLJDbzqW76CNwn2gXGdkuWUR1S8TqxHKYVyL1uY8mbbqesXBwr1gPtJW4hORcwvWEyhj4mI5EK5BEyTdYDSOhqRNS9rbNl/GsNLLcZhyYYRlOaTHSLBQI65HCoy3tbAsARgm6PSEYQBl8TpKN4MhNR1oOAoM+E+0vC3AsC+JUuRyclLYt2rvKNlJ6OW9b9Z4VpYb7T0JuG5aZbaJduCDLlLfJEEqdJy3ZImdBE6xt7ExGDt2lSzhboGHSVL2OkJIs6O2pcgCTPijU6V8s47Asrxgj+rB05mNQWVCFEa6lT5terQLXYvh1Vl8VgGHmIkfwNemeASTAGpJ0AA6zVf2Dty211rFvD3bSqXIJXKmh100yk6wO7qqbxuXknzqXXK2ZAucuIMqE/NI0jrmKD3exCouZmCqIkkwNdBr5yK8pjELFQ6FhoVDAkHgRv6j6qj9v3ba4eblouhKjk/F36AEGBAndUNY21gbRVxbuK4JA6JLSwedSekSM07zrXXtdnu5o5SW30n+8s24q3UqAPhpYzZQLpObKeh4pJK68ekI9PcamsJiRcRXWcrgMJEGDqJB3aV469nc25nXMLLKycoJiRMTE6xumOFazbVtByhuIHG9SYIgKf5Mvrr10OW/ZnPk/aZNMubxOU4zrl9NV3bWIwgvOL9hzvzvqVINsHcDr+zC5d4yzuMnextTc1WWXy+xbhYxtG3E8pbjd443yRG/iD6qzhqpRxmAbPNi6p1B6BJKkEk7yAD0hrr/CpU+G2H0gXTunoEZRr69x0Feuvsmv8As0394nJYK+FxMSJMmJ1gRJj0j11r4HaC3QxXN0WymRGsBvSIYaivT5eVWUJfI8PkkKJTMuf8uY5THXk7q47pum4rT7z5MxTOuYRInUSJE+cCa8DadrT9bb1MDpjU67uO4+o1D7YXDG+eXsFjltdMS05y9tVyrrA6eu7XvqMfGbPYuGs3FZtScpLMMuaZ1gEMRH8tDXdo7NNUzjV5faS/yzldAar/AIRftF/2/wBzX0eGliNRdBzQBkMnxiI49FCY39W+sW27wdkYTDWwRIgwSTqOquXc2de3/VMLLKjqUpXkpUps3xB5/wC9RdSmzfEHn/vQPAr93X/Za/7Yqw1zHBbRurbQCw7KEQAqYOiiDroZAnTdoDXs7au5Z5rf80idMs6Dr6WnV0W4UHRsYrm24tmHKnKSYAaNJMNGvXB8xqCxOz8cSGt3rIMQc4zRoglCqiAxVmI6iRwEVhtq3TbuEYe8rqFyAwc5bqXeNNZJ3aV9xm1Lq6pZdgbZcCDmzSQEMaAxDHrGo30FmsYDHG6He9ZC5/FC5iLZuBsmbKDOQZfTPVrtm3jCT0sOAZAjNpvynUHWInqEbqog8I7oBL4S+AASSNYid8juGm/Wt3DbSd3SLdzI9sNP5VYw0E6flPmkEUFzAxXRk4fxhmjMBkgTEz0pn0VE3MNtINAbCsDnHKa8ok5mWZAGXxBABOhOs6VpNvXP/jXmO45NynTMrZoIKkkTuMSNDRtu3Qf3TERrEbzBA8wG/jQXbZFrGB5xL4dkyARbzZg4Y9KSBoVOveBEa1L1zZ9r3DbLCxfVgydEiWYHpOR5gCO8wBvFesXtS6lyBYuOmVTKnpSQxK8NCBr30HR6x4jNkbIFLwcoYkKWjTMRJAmJgVzvAbbLhs9u4hVwkROdjJhBvmACfPWVtv2AYN5J4SdImZ4RB9VBesa10W/1YBaRI7uvLmgTwmobF43FhQxwtpyp0hs7A5goYDjlJJj+0Gv29uWWYKt5CToIJ1JIAHnJYeuvSbVQ5+l4j8mQDJLSFAgcSwFe23uzR56ZffqliavYrGklRhbMuoJbMCpjLKOSdfGdYPVJFTeyrtxrc3EFtpICjqUGBvqj/ftmYN1QRoQxIIOvRPBtDp3V8PhBY8snoJ07zwGo1NXc3pr044yfjPUkX+X5TcnJ5d8nPmndERljrmZqMxV7Fi4+S3bZJXISwBiBIOu+Z1PdpVWfbNvKGDqyl1SQ2gZ4jXzEH018ubatKxVnCkZdTopzjMoB6yV19Brz0a+NziX8izLjcdBnD2ZiR+t0Jy+L3dLr/wDdTaTAnQwJgyJ64Nc8XwgsHdeT1nq1ndujrr0m27Jki4sKVBP5ZZS4g9fRBJ4QZq69c1eWmT8Z6kdCrG2fOIC5MrZiSc2aVywIgiM0yeod9c//ABBYn9snrPEDf52Hrr6duWsmZXVlDohIMAF4jU+cGvNVq2vfxYYjD20KwIJInNMtIJHRKmOMrwNeTjsWXYLYTLyjKGZyDlDAB8u86Se+OrrrWI2xaQwziSFaO52yKfNJHrHGvNzbKKpYi7AEnoE74jd1nMIG8zXvN6SScJ/nqmFjw7Yq46riMNYNvo5pIYAwSWUEnrgRw17q8+EX7Rf9v9zVdu7dsqWDXAGUgFdc0kgDTrGo19NZ8Lj7d2eTdXiCY10O7XvrO5uc/tJ+CRnpSleSlSmzfEHnqLqU2b4g8/8AeghdmWGNi10W/Z2/ynsCtrm7dl/ZNWDwd/c8P/w2v6BUhRnKn83bsv7Jpzduy/smrhShyU/m7dl/ZNObt2X9k1cKUOSn83bsv7Jpzduy3smrhShyU/m7dl/ZNObt2X9k1cKUOSm3MGWEMhI4FSR/EVgOxUmeQSTMnkhrO/q7z66vNKHJR12QoMiyoMzPJayNQZjfIHqr0uzAAQLUBokcnoY3TprV2pQ5KMdipr+oXWZ/VwTIg6gTurxa2BbVQosLAEa250EaEkEncN/AVfKUOSkHZKkQbIg6kcnodMsnTXQAeYV6ubNDTmtTJkykyYyyZGpjTzVdaUOSijYiafqE0BA/VDQEQRu3RXsbKXX9SNYJ/V7yBlBOmuhI8xq70oclGXYyDdYT0Wh8qDY6ZcvILl4clpujdHAx5quieM3nH9IrJVwuVJu7KVzLWQxmZa3JnTWSN+g9Qr6dljLl5IZZnLyfRnjEb6utKYMqO2xUJk2EJMSTaEmIjq7h6hWS1s4L4trLIAOVI0G4aDcOqrpSmDKn8g3Zb2TTkG7LeyauFKYMqfyDdlvZNSWz0IXUEa9YjrqerQxnj+qmDJ4O/ueH/wCG1/QKkKj/AAd/c8P/AMNr+gVIVlilKUoFKUoFKUoFKUoFKUoFKUoFKUoFKUoFKUoMSeM3nH9IrJWNPGbzj+kVkrcVUPCnCYrnQvYRGLLhnRWhSBcbEWTENoTyS3deqY66zXLWNexh83KZ0xp5XLlVnwy3LoQsBoZTkiQI69OqrTSiuf8Ag7h9qWbOHskEIgw6szKjug5A8op6QzKLwAJmQGkTUltm7tIYq5zdQbWgthguTXDXiSzeNpiBZH/UerdbqUMqZk2oblghxyTC0boZES4ku63FgZhmCMjzJBNsgDpRU74OviTbfnQGcXGykQMyaFSVHikSVIk6rIMEVLUoFaGL8f1Vv1oYvx/VSkPB39zw/wDw2v6BUhUf4O/ueH/4bX9AqQrDNKUpQKUpQKUpQKUpQKUpQKUpQKUpQKUpQKUpQYM8FvP/APkVjxW0EtIbl51RB1tp6BxPcK+YvEpbW49xgqrqWO4AKJNcZ8JvCC9tO+RbGSyg6GYwApMZzG8nTTh3Vc/aNeEma6JhPtJwruyM62yDClpysDuJaIX01ZLWKkjdB6xuiJ0r857R8G7lsnKNAo6t5A6REd/fXW/srxd1sEi3tSrMqE7ykAgd8MWWe6kt8qeF8l6pSlbQpSlArQxfj+qt+tDF+P6qlWNPZG1rdvD2UZjmS2imFJEqoBgxqNK3Pv8As9pvYPyqqYrbWDtXVs3LxW4dy+YTJIWBWwmPwxAIu6EgCWA1MACCJnpD1isrxWP7/s9pvYPyp9/2e03sH5VVbGPR1zKjBSQAXuokkgECCO/+BrJzhZAyrJ3DnFuTE93/ANW9RomIs33/AGe03sH5U+/7Pab2D8qrrmACUABIA/1FvUnQAaakn+VH0KgoAX8UHEWwWjsiNfRRcRYvv+z2m9g/Kn3/AGe03sH5VXgDJHJ6iCRzi3Izajq6xXsWG8kffp19e6hiJ77/ALPab2D8qff9ntN7B+VQLIo0ZXB6xnUx6QNa+SnC56x8qGIn/v8As9pvYPyp9/2e03sH5VASnC56x8qSnC56x8qGIn/v+z2m9g/Kn3/Z7TewflUBKcLnrHypKcLnrHyoYif+/wCz2m9g/Kn3/Z7TewflUBKcLnrHypKcLnrHyoYif+/7Pab2D8qff9ntN7B+VQEpwuesfKkpwuesfKhiJ/7/ALPab2D8qff9ntN7B+VQEpwuesfKkpwuesfKhiNbw0t87VLaP+rzlrinMoYBAFDadJcw1GlQmF2G6Xbj5rYDABYnQDN/9dNCKskpwuesfKkpwue0PlUx45MZmFOxXgzddiSbRHnIPfvU61Z/A63za0FvMujGMsneuvVxBNbUpwue0PlQlOFzfO8cCOHfTHjkkkmInvv6z2m9g/Kn39Z7TewflUDKcLnrHypKcLnrHyrWTCe+/rPab2D8q+Hb1kfmbrPiHcN5Omg1qBZkAmLntD5VoXntXwUi5AOoJGsMGB6iRmUdx76eKXEW0bes9pvYPyqB2/jXu3F5F3CZYYaKGJI1MjMMvdEzWtaxlkKoBJgQDyi65RE7u41mwuLtuRklt264pjU79OIPqNMrhTMeqtijfZVNxSQra9HKeoTGvXXlb6hgws2JXccgkQZ09IpSlVa8DsdGs2s0mIcTGjZcuYaaGJHp81bl3YOGZi5w9rMzm4TqCXIILaHfBI9NKVBhTwUwigAYe1pGpLT0d0mZ/wDQrPc2Fh2REazbZEByKZIUNBIXXQSBSlB8u7AwzRmw9o5VCiQdFUQBv6hWzh8BaRsyW1U5VQlSQSqCFUwdwFfKUGLGNLn0fyrDSlApSlApSlApSlApSlApSlApSlApSlApSlAyzpx0r1htjW7fihp4kyYnNHrNfaVc3yTEvi8fcdnToDSY1OmaZjzyay2Nm27ZLIoUnfGkxMT66UqK/9k="/>
          <p:cNvSpPr>
            <a:spLocks noChangeAspect="1" noChangeArrowheads="1"/>
          </p:cNvSpPr>
          <p:nvPr/>
        </p:nvSpPr>
        <p:spPr bwMode="auto">
          <a:xfrm>
            <a:off x="6179716" y="-85948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es-EC" altLang="es-EC" sz="253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082" y="1827777"/>
            <a:ext cx="5217459" cy="379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60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dirty="0" smtClean="0"/>
              <a:t>HTTP</a:t>
            </a:r>
            <a:endParaRPr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838200" y="1704602"/>
            <a:ext cx="6732494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sz="2531" dirty="0"/>
              <a:t>Los mensajes HTTP pueden ser: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Solicitudes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Respuestas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endParaRPr sz="1969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sz="2531" dirty="0"/>
              <a:t>Tanto las solicitudes como las respuestas utilizan el </a:t>
            </a:r>
            <a:r>
              <a:rPr lang="pt-BR" sz="2531" dirty="0"/>
              <a:t>formato genérico de e-mails RFC-822 (Mensajes de Texto)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sz="2531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sz="2531" dirty="0"/>
              <a:t>Ambos tipos de mensajes consisten de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Una línea inicial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Cero o más encabezados (</a:t>
            </a:r>
            <a:r>
              <a:rPr sz="1969" dirty="0" err="1"/>
              <a:t>headers</a:t>
            </a:r>
            <a:r>
              <a:rPr sz="1969" dirty="0"/>
              <a:t>)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Una línea en blanco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Un cuerpo del mensaje (opcional, ej. archivo, datos de una consulta).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326" y="2456115"/>
            <a:ext cx="3789474" cy="176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315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77" y="218996"/>
            <a:ext cx="9630443" cy="596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8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" dirty="0" smtClean="0"/>
              <a:t>Solicitud </a:t>
            </a:r>
            <a:r>
              <a:rPr dirty="0" smtClean="0"/>
              <a:t>HTTP</a:t>
            </a:r>
            <a:endParaRPr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sz="2812" dirty="0"/>
              <a:t>Utiliza el modelo cliente/servidor.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endParaRPr sz="2250" dirty="0"/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2250" dirty="0"/>
              <a:t>Cliente HTTP abre una conexión hacia un servidor HTTP 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sz="1828" dirty="0"/>
              <a:t>Utiliza el puerto 80 que es el puerto por defecto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endParaRPr sz="1406" dirty="0"/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2250" dirty="0"/>
              <a:t>Cliente envía un mensaje de petición (</a:t>
            </a:r>
            <a:r>
              <a:rPr sz="1969" dirty="0" err="1"/>
              <a:t>request</a:t>
            </a:r>
            <a:r>
              <a:rPr sz="1969" dirty="0"/>
              <a:t>)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endParaRPr sz="1969" dirty="0"/>
          </a:p>
          <a:p>
            <a:pPr lvl="1">
              <a:buFont typeface="Arial" panose="020B0604020202020204" pitchFamily="34" charset="0"/>
              <a:buChar char="–"/>
              <a:defRPr/>
            </a:pPr>
            <a:endParaRPr sz="2250" dirty="0"/>
          </a:p>
          <a:p>
            <a:pPr lvl="1">
              <a:buFont typeface="Arial" panose="020B0604020202020204" pitchFamily="34" charset="0"/>
              <a:buChar char="–"/>
              <a:defRPr/>
            </a:pPr>
            <a:endParaRPr sz="2250" dirty="0"/>
          </a:p>
        </p:txBody>
      </p:sp>
      <p:pic>
        <p:nvPicPr>
          <p:cNvPr id="23555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95" y="3956820"/>
            <a:ext cx="6587877" cy="222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6675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864" y="188259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3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594" y="0"/>
            <a:ext cx="6976727" cy="689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14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" dirty="0" smtClean="0"/>
              <a:t>Respuestas </a:t>
            </a:r>
            <a:r>
              <a:rPr dirty="0" smtClean="0"/>
              <a:t>HTTP</a:t>
            </a:r>
            <a:endParaRPr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sz="2812" dirty="0"/>
              <a:t>Utiliza el modelo cliente/servidor.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Servidor envía un mensaje de respuesta el cual contiene el recurso que se solicitado y cierra la conexión. 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es-ES" sz="1687" dirty="0"/>
              <a:t>R</a:t>
            </a:r>
            <a:r>
              <a:rPr sz="1687" dirty="0" smtClean="0"/>
              <a:t>esponse </a:t>
            </a:r>
            <a:r>
              <a:rPr sz="1687" dirty="0"/>
              <a:t>message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 smtClean="0"/>
              <a:t>El </a:t>
            </a:r>
            <a:r>
              <a:rPr sz="1969" dirty="0"/>
              <a:t>protocolo es stateless</a:t>
            </a:r>
          </a:p>
        </p:txBody>
      </p:sp>
      <p:pic>
        <p:nvPicPr>
          <p:cNvPr id="24579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937" y="3079389"/>
            <a:ext cx="7476381" cy="2835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4099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Códigos de Estado</a:t>
            </a:r>
            <a:endParaRPr lang="es-MX" dirty="0"/>
          </a:p>
        </p:txBody>
      </p:sp>
      <p:pic>
        <p:nvPicPr>
          <p:cNvPr id="6" name="Marcador de contenido 5">
            <a:hlinkClick r:id="rId2"/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9245" t="17293" r="67646" b="70009"/>
          <a:stretch/>
        </p:blipFill>
        <p:spPr>
          <a:xfrm>
            <a:off x="1066799" y="3316967"/>
            <a:ext cx="3755571" cy="1160814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 smtClean="0"/>
              <a:t>Respuesta abreviada </a:t>
            </a:r>
          </a:p>
          <a:p>
            <a:pPr lvl="1"/>
            <a:r>
              <a:rPr lang="es-MX" dirty="0"/>
              <a:t>1XX Respuestas informativas</a:t>
            </a:r>
          </a:p>
          <a:p>
            <a:pPr lvl="1"/>
            <a:r>
              <a:rPr lang="es-MX" dirty="0"/>
              <a:t>2XX Peticiones correctas</a:t>
            </a:r>
          </a:p>
          <a:p>
            <a:pPr lvl="1"/>
            <a:r>
              <a:rPr lang="es-MX" dirty="0"/>
              <a:t>3XX Redirecciones</a:t>
            </a:r>
          </a:p>
          <a:p>
            <a:pPr lvl="1"/>
            <a:r>
              <a:rPr lang="es-MX" dirty="0"/>
              <a:t>4XX Errores del cliente</a:t>
            </a:r>
          </a:p>
          <a:p>
            <a:pPr lvl="1"/>
            <a:r>
              <a:rPr lang="es-MX" dirty="0"/>
              <a:t>5XX Errores de </a:t>
            </a:r>
            <a:r>
              <a:rPr lang="es-MX" dirty="0" smtClean="0"/>
              <a:t>servidor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1845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Formularios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5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Formularios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Env</a:t>
            </a:r>
            <a:r>
              <a:rPr lang="es-MX" dirty="0" err="1" smtClean="0"/>
              <a:t>ío</a:t>
            </a:r>
            <a:r>
              <a:rPr lang="es-MX" dirty="0" smtClean="0"/>
              <a:t> de </a:t>
            </a:r>
            <a:r>
              <a:rPr lang="es-MX" b="1" dirty="0" smtClean="0"/>
              <a:t>datos</a:t>
            </a:r>
            <a:r>
              <a:rPr lang="es-MX" dirty="0" smtClean="0"/>
              <a:t> del </a:t>
            </a:r>
            <a:r>
              <a:rPr lang="en-US" dirty="0" err="1" smtClean="0"/>
              <a:t>cliente</a:t>
            </a:r>
            <a:r>
              <a:rPr lang="en-US" dirty="0" smtClean="0"/>
              <a:t> al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dirty="0" err="1" smtClean="0"/>
              <a:t>Existen</a:t>
            </a:r>
            <a:r>
              <a:rPr lang="en-US" dirty="0" smtClean="0"/>
              <a:t> </a:t>
            </a:r>
            <a:r>
              <a:rPr lang="en-US" dirty="0"/>
              <a:t>dos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smtClean="0"/>
              <a:t>HTTP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comunes</a:t>
            </a:r>
            <a:r>
              <a:rPr lang="en-US" dirty="0" smtClean="0"/>
              <a:t>: </a:t>
            </a:r>
            <a:r>
              <a:rPr lang="en-US" dirty="0"/>
              <a:t>GET y POST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Action: ¿</a:t>
            </a:r>
            <a:r>
              <a:rPr lang="en-US" dirty="0" err="1" smtClean="0"/>
              <a:t>Quién</a:t>
            </a:r>
            <a:r>
              <a:rPr lang="en-US" dirty="0" smtClean="0"/>
              <a:t> </a:t>
            </a:r>
            <a:r>
              <a:rPr lang="en-US" dirty="0" err="1" smtClean="0"/>
              <a:t>responde</a:t>
            </a:r>
            <a:r>
              <a:rPr lang="en-US" dirty="0" smtClean="0"/>
              <a:t>?</a:t>
            </a:r>
          </a:p>
          <a:p>
            <a:r>
              <a:rPr lang="en-US" dirty="0" smtClean="0"/>
              <a:t>POST</a:t>
            </a:r>
          </a:p>
          <a:p>
            <a:pPr lvl="1"/>
            <a:r>
              <a:rPr lang="en-US" dirty="0" err="1" smtClean="0"/>
              <a:t>Intacta</a:t>
            </a:r>
            <a:r>
              <a:rPr lang="en-US" dirty="0" smtClean="0"/>
              <a:t> la URL</a:t>
            </a:r>
          </a:p>
          <a:p>
            <a:pPr lvl="1"/>
            <a:r>
              <a:rPr lang="en-US" b="1" dirty="0" err="1" smtClean="0"/>
              <a:t>Parámetros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Cuerpo</a:t>
            </a:r>
            <a:r>
              <a:rPr lang="en-US" dirty="0" smtClean="0"/>
              <a:t> de la </a:t>
            </a:r>
            <a:r>
              <a:rPr lang="en-US" dirty="0" err="1" smtClean="0"/>
              <a:t>solicitud</a:t>
            </a:r>
            <a:r>
              <a:rPr lang="en-US" dirty="0" smtClean="0"/>
              <a:t> HTTP</a:t>
            </a:r>
          </a:p>
          <a:p>
            <a:r>
              <a:rPr lang="en-US" dirty="0" smtClean="0"/>
              <a:t>GET</a:t>
            </a:r>
          </a:p>
          <a:p>
            <a:pPr lvl="1"/>
            <a:r>
              <a:rPr lang="en-US" dirty="0" smtClean="0"/>
              <a:t>Cambia el URL</a:t>
            </a:r>
          </a:p>
          <a:p>
            <a:pPr lvl="1"/>
            <a:r>
              <a:rPr lang="en-US" b="1" dirty="0" err="1" smtClean="0"/>
              <a:t>Parámetros</a:t>
            </a:r>
            <a:r>
              <a:rPr lang="en-US" b="1" dirty="0" smtClean="0"/>
              <a:t>: </a:t>
            </a:r>
            <a:r>
              <a:rPr lang="en-US" dirty="0" smtClean="0"/>
              <a:t>?&lt;</a:t>
            </a:r>
            <a:r>
              <a:rPr lang="en-US" dirty="0" err="1" smtClean="0"/>
              <a:t>cadena_consulta</a:t>
            </a:r>
            <a:r>
              <a:rPr lang="en-US" dirty="0" smtClean="0"/>
              <a:t>&gt;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657" t="21587" r="6641" b="60212"/>
          <a:stretch/>
        </p:blipFill>
        <p:spPr>
          <a:xfrm>
            <a:off x="6096000" y="4755301"/>
            <a:ext cx="5907312" cy="100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8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Arquitectura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8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514" y="1030516"/>
            <a:ext cx="5869943" cy="4118428"/>
          </a:xfrm>
          <a:prstGeom prst="rect">
            <a:avLst/>
          </a:prstGeom>
        </p:spPr>
      </p:pic>
      <p:cxnSp>
        <p:nvCxnSpPr>
          <p:cNvPr id="11" name="Conector recto de flecha 10"/>
          <p:cNvCxnSpPr/>
          <p:nvPr/>
        </p:nvCxnSpPr>
        <p:spPr>
          <a:xfrm flipH="1">
            <a:off x="2231571" y="3298371"/>
            <a:ext cx="1469572" cy="38100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468086" y="3701142"/>
            <a:ext cx="2275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Espera</a:t>
            </a:r>
            <a:r>
              <a:rPr lang="en-US" dirty="0" smtClean="0"/>
              <a:t> y </a:t>
            </a:r>
            <a:r>
              <a:rPr lang="en-US" dirty="0" err="1" smtClean="0"/>
              <a:t>analiza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peticiones</a:t>
            </a:r>
            <a:r>
              <a:rPr lang="en-US" dirty="0" smtClean="0"/>
              <a:t> HTTP. </a:t>
            </a:r>
            <a:r>
              <a:rPr lang="en-US" dirty="0" err="1" smtClean="0"/>
              <a:t>Maneja</a:t>
            </a:r>
            <a:r>
              <a:rPr lang="en-US" dirty="0" smtClean="0"/>
              <a:t> m</a:t>
            </a:r>
            <a:r>
              <a:rPr lang="es-MX" dirty="0" err="1" smtClean="0"/>
              <a:t>últiples</a:t>
            </a:r>
            <a:r>
              <a:rPr lang="es-MX" dirty="0" smtClean="0"/>
              <a:t> peticiones a la vez</a:t>
            </a:r>
            <a:endParaRPr lang="es-MX" dirty="0"/>
          </a:p>
        </p:txBody>
      </p:sp>
      <p:cxnSp>
        <p:nvCxnSpPr>
          <p:cNvPr id="13" name="Conector recto de flecha 12"/>
          <p:cNvCxnSpPr/>
          <p:nvPr/>
        </p:nvCxnSpPr>
        <p:spPr>
          <a:xfrm flipV="1">
            <a:off x="6096000" y="1883229"/>
            <a:ext cx="3233057" cy="1206501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9329057" y="1449436"/>
            <a:ext cx="2275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Sirve para autentificar y permitir el acceso</a:t>
            </a:r>
            <a:endParaRPr lang="es-MX" dirty="0"/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6096000" y="4901471"/>
            <a:ext cx="707571" cy="844552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/>
          <p:cNvSpPr txBox="1"/>
          <p:nvPr/>
        </p:nvSpPr>
        <p:spPr>
          <a:xfrm>
            <a:off x="6710501" y="5247545"/>
            <a:ext cx="2977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Determina el tipo de recurso solicitado; lo ejecuta y genera la respuesta </a:t>
            </a:r>
            <a:r>
              <a:rPr lang="en-US" dirty="0" smtClean="0"/>
              <a:t>+ </a:t>
            </a:r>
            <a:r>
              <a:rPr lang="en-US" dirty="0" err="1" smtClean="0"/>
              <a:t>registro</a:t>
            </a:r>
            <a:r>
              <a:rPr lang="en-US" dirty="0" smtClean="0"/>
              <a:t> de app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7159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6" grpId="0"/>
      <p:bldP spid="16" grpId="1"/>
      <p:bldP spid="21" grpId="0"/>
      <p:bldP spid="21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Plataformas</a:t>
            </a:r>
            <a:r>
              <a:rPr lang="en-US" dirty="0"/>
              <a:t> y </a:t>
            </a:r>
            <a:r>
              <a:rPr lang="en-US" dirty="0" err="1"/>
              <a:t>tecnologías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7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 err="1" smtClean="0"/>
              <a:t>Tecnología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007632"/>
          </a:xfrm>
        </p:spPr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+ </a:t>
            </a:r>
            <a:r>
              <a:rPr lang="en-US" dirty="0" err="1" smtClean="0"/>
              <a:t>funciones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Componentes</a:t>
            </a:r>
            <a:endParaRPr lang="en-US" dirty="0" smtClean="0"/>
          </a:p>
          <a:p>
            <a:pPr lvl="1"/>
            <a:r>
              <a:rPr lang="en-US" dirty="0" smtClean="0"/>
              <a:t>= </a:t>
            </a:r>
            <a:r>
              <a:rPr lang="en-US" i="1" dirty="0" smtClean="0"/>
              <a:t>Framework</a:t>
            </a:r>
            <a:r>
              <a:rPr lang="en-US" dirty="0" smtClean="0"/>
              <a:t> </a:t>
            </a:r>
            <a:r>
              <a:rPr lang="en-US" dirty="0" err="1" smtClean="0"/>
              <a:t>específico</a:t>
            </a:r>
            <a:endParaRPr lang="en-US" dirty="0" smtClean="0"/>
          </a:p>
          <a:p>
            <a:r>
              <a:rPr lang="en-US" dirty="0" smtClean="0"/>
              <a:t>PHP, Java, .NET</a:t>
            </a:r>
          </a:p>
          <a:p>
            <a:r>
              <a:rPr lang="en-US" dirty="0" smtClean="0"/>
              <a:t>Frameworks</a:t>
            </a:r>
          </a:p>
          <a:p>
            <a:pPr lvl="1"/>
            <a:r>
              <a:rPr lang="en-US" dirty="0" smtClean="0"/>
              <a:t>PHP, </a:t>
            </a:r>
            <a:r>
              <a:rPr lang="en-US" dirty="0" err="1" smtClean="0"/>
              <a:t>ej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/>
              <a:t>CodeIgniter</a:t>
            </a:r>
            <a:r>
              <a:rPr lang="en-US" dirty="0"/>
              <a:t>, </a:t>
            </a:r>
            <a:r>
              <a:rPr lang="en-US" dirty="0" err="1"/>
              <a:t>CakePHP</a:t>
            </a:r>
            <a:r>
              <a:rPr lang="en-US" dirty="0"/>
              <a:t>, </a:t>
            </a:r>
            <a:r>
              <a:rPr lang="en-US" dirty="0" smtClean="0"/>
              <a:t>y Zend	</a:t>
            </a:r>
          </a:p>
          <a:p>
            <a:pPr lvl="2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Plataforma+</a:t>
            </a:r>
            <a:r>
              <a:rPr lang="en-US" i="1" dirty="0" err="1" smtClean="0"/>
              <a:t>Framework</a:t>
            </a:r>
            <a:r>
              <a:rPr lang="en-US" dirty="0" smtClean="0"/>
              <a:t>+</a:t>
            </a:r>
            <a:br>
              <a:rPr lang="en-US" dirty="0" smtClean="0"/>
            </a:br>
            <a:r>
              <a:rPr lang="en-US" dirty="0" err="1" smtClean="0"/>
              <a:t>Arquitectura</a:t>
            </a:r>
            <a:r>
              <a:rPr lang="en-US" dirty="0" smtClean="0"/>
              <a:t> del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endParaRPr lang="en-US" dirty="0" smtClean="0"/>
          </a:p>
          <a:p>
            <a:pPr lvl="1"/>
            <a:r>
              <a:rPr lang="en-US" dirty="0" err="1" smtClean="0"/>
              <a:t>Plataforma</a:t>
            </a:r>
            <a:r>
              <a:rPr lang="en-US" dirty="0" smtClean="0"/>
              <a:t>: PHP</a:t>
            </a:r>
          </a:p>
          <a:p>
            <a:pPr lvl="1"/>
            <a:r>
              <a:rPr lang="en-US" dirty="0" smtClean="0"/>
              <a:t>Framework: Zend</a:t>
            </a:r>
          </a:p>
          <a:p>
            <a:pPr lvl="1"/>
            <a:r>
              <a:rPr lang="en-US" dirty="0" smtClean="0"/>
              <a:t>Fronted: HTML5, ES5 y CSS3</a:t>
            </a:r>
          </a:p>
          <a:p>
            <a:pPr lvl="1"/>
            <a:r>
              <a:rPr lang="en-US" dirty="0" err="1" smtClean="0"/>
              <a:t>Servidor</a:t>
            </a:r>
            <a:r>
              <a:rPr lang="en-US" dirty="0" smtClean="0"/>
              <a:t> Web: Apache5</a:t>
            </a:r>
            <a:endParaRPr lang="en-US" dirty="0"/>
          </a:p>
        </p:txBody>
      </p:sp>
      <p:sp>
        <p:nvSpPr>
          <p:cNvPr id="2" name="Rectángulo 1"/>
          <p:cNvSpPr/>
          <p:nvPr/>
        </p:nvSpPr>
        <p:spPr>
          <a:xfrm>
            <a:off x="2862943" y="5103152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i="1" dirty="0"/>
              <a:t>You work on a platform. </a:t>
            </a:r>
            <a:br>
              <a:rPr lang="en-US" sz="3200" b="1" i="1" dirty="0"/>
            </a:br>
            <a:r>
              <a:rPr lang="en-US" sz="3200" b="1" i="1" dirty="0"/>
              <a:t>You use a framework.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3931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Tecnologías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err="1" smtClean="0"/>
              <a:t>Cambios</a:t>
            </a:r>
            <a:r>
              <a:rPr lang="en-US" b="1" dirty="0" smtClean="0"/>
              <a:t> </a:t>
            </a:r>
            <a:r>
              <a:rPr lang="en-US" b="1" dirty="0" err="1" smtClean="0"/>
              <a:t>parciales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i="1" dirty="0" smtClean="0"/>
              <a:t>AJAX</a:t>
            </a:r>
            <a:r>
              <a:rPr lang="en-US" dirty="0" smtClean="0"/>
              <a:t> o </a:t>
            </a:r>
            <a:r>
              <a:rPr lang="en-US" i="1" dirty="0" err="1" smtClean="0"/>
              <a:t>ReverseAJAX</a:t>
            </a:r>
            <a:endParaRPr lang="en-US" i="1" dirty="0" smtClean="0"/>
          </a:p>
          <a:p>
            <a:r>
              <a:rPr lang="en-US" b="1" dirty="0" err="1" smtClean="0"/>
              <a:t>Autenticación</a:t>
            </a:r>
            <a:r>
              <a:rPr lang="en-US" b="1" dirty="0" smtClean="0"/>
              <a:t>, </a:t>
            </a:r>
            <a:r>
              <a:rPr lang="en-US" b="1" dirty="0" err="1" smtClean="0"/>
              <a:t>autorización</a:t>
            </a:r>
            <a:r>
              <a:rPr lang="en-US" b="1" dirty="0" smtClean="0"/>
              <a:t> y </a:t>
            </a:r>
            <a:r>
              <a:rPr lang="en-US" b="1" dirty="0" err="1" smtClean="0"/>
              <a:t>sesiones</a:t>
            </a:r>
            <a:r>
              <a:rPr lang="en-US" b="1" dirty="0" smtClean="0"/>
              <a:t>.</a:t>
            </a:r>
            <a:r>
              <a:rPr lang="en-US" i="1" dirty="0" smtClean="0"/>
              <a:t> </a:t>
            </a:r>
            <a:r>
              <a:rPr lang="en-US" dirty="0" smtClean="0"/>
              <a:t>+</a:t>
            </a:r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personalizado</a:t>
            </a:r>
            <a:endParaRPr lang="en-US" dirty="0" smtClean="0"/>
          </a:p>
          <a:p>
            <a:r>
              <a:rPr lang="en-US" b="1" i="1" dirty="0" smtClean="0"/>
              <a:t>Template driven. </a:t>
            </a:r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repetido</a:t>
            </a:r>
            <a:r>
              <a:rPr lang="en-US" dirty="0" smtClean="0"/>
              <a:t> </a:t>
            </a:r>
            <a:r>
              <a:rPr lang="en-US" dirty="0" err="1" smtClean="0"/>
              <a:t>generado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plantillas</a:t>
            </a:r>
            <a:endParaRPr lang="en-US" dirty="0" smtClean="0"/>
          </a:p>
          <a:p>
            <a:r>
              <a:rPr lang="en-US" b="1" dirty="0" err="1" smtClean="0"/>
              <a:t>Generación</a:t>
            </a:r>
            <a:r>
              <a:rPr lang="en-US" b="1" dirty="0" smtClean="0"/>
              <a:t> de </a:t>
            </a:r>
            <a:r>
              <a:rPr lang="en-US" b="1" dirty="0" err="1" smtClean="0"/>
              <a:t>dinámica</a:t>
            </a:r>
            <a:r>
              <a:rPr lang="en-US" b="1" dirty="0" smtClean="0"/>
              <a:t> de </a:t>
            </a:r>
            <a:r>
              <a:rPr lang="en-US" b="1" dirty="0" err="1" smtClean="0"/>
              <a:t>contenidos</a:t>
            </a:r>
            <a:r>
              <a:rPr lang="en-US" b="1" dirty="0" smtClean="0"/>
              <a:t>. </a:t>
            </a:r>
            <a:r>
              <a:rPr lang="en-US" dirty="0" smtClean="0"/>
              <a:t>CSS, ES</a:t>
            </a:r>
            <a:endParaRPr lang="en-US" b="1" dirty="0" smtClean="0"/>
          </a:p>
          <a:p>
            <a:r>
              <a:rPr lang="en-US" b="1" dirty="0" err="1" smtClean="0"/>
              <a:t>Objetos</a:t>
            </a:r>
            <a:r>
              <a:rPr lang="en-US" b="1" dirty="0" smtClean="0"/>
              <a:t> HTTP</a:t>
            </a:r>
          </a:p>
          <a:p>
            <a:r>
              <a:rPr lang="en-US" b="1" dirty="0" err="1" smtClean="0"/>
              <a:t>Formularios</a:t>
            </a:r>
            <a:r>
              <a:rPr lang="en-US" b="1" dirty="0" smtClean="0"/>
              <a:t> [POST]</a:t>
            </a:r>
            <a:r>
              <a:rPr lang="en-US" dirty="0" smtClean="0"/>
              <a:t>. </a:t>
            </a:r>
            <a:r>
              <a:rPr lang="en-US" dirty="0" err="1" smtClean="0"/>
              <a:t>Transacciones</a:t>
            </a:r>
            <a:r>
              <a:rPr lang="en-US" dirty="0" smtClean="0"/>
              <a:t> </a:t>
            </a:r>
            <a:r>
              <a:rPr lang="en-US" dirty="0" err="1" smtClean="0"/>
              <a:t>completas</a:t>
            </a:r>
            <a:endParaRPr lang="en-US" dirty="0" smtClean="0"/>
          </a:p>
          <a:p>
            <a:r>
              <a:rPr lang="en-US" b="1" dirty="0" err="1" smtClean="0"/>
              <a:t>Respuesta</a:t>
            </a:r>
            <a:r>
              <a:rPr lang="en-US" b="1" dirty="0" smtClean="0"/>
              <a:t>. </a:t>
            </a:r>
            <a:r>
              <a:rPr lang="en-US" dirty="0" err="1" smtClean="0"/>
              <a:t>Adaptativa</a:t>
            </a:r>
            <a:r>
              <a:rPr lang="en-US" dirty="0" smtClean="0"/>
              <a:t> y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función</a:t>
            </a:r>
            <a:r>
              <a:rPr lang="en-US" dirty="0" smtClean="0"/>
              <a:t> a </a:t>
            </a:r>
            <a:r>
              <a:rPr lang="en-US" dirty="0" err="1" smtClean="0"/>
              <a:t>requerimientos</a:t>
            </a:r>
            <a:endParaRPr lang="en-US" dirty="0" smtClean="0"/>
          </a:p>
          <a:p>
            <a:r>
              <a:rPr lang="en-US" b="1" dirty="0" err="1" smtClean="0"/>
              <a:t>Comunicación</a:t>
            </a:r>
            <a:r>
              <a:rPr lang="en-US" b="1" dirty="0" smtClean="0"/>
              <a:t> con </a:t>
            </a:r>
            <a:r>
              <a:rPr lang="en-US" b="1" dirty="0" err="1" smtClean="0"/>
              <a:t>otros</a:t>
            </a:r>
            <a:r>
              <a:rPr lang="en-US" b="1" dirty="0" smtClean="0"/>
              <a:t> APIs.</a:t>
            </a:r>
          </a:p>
          <a:p>
            <a:r>
              <a:rPr lang="en-US" b="1" dirty="0" smtClean="0"/>
              <a:t>Re-</a:t>
            </a:r>
            <a:r>
              <a:rPr lang="en-US" b="1" dirty="0" err="1" smtClean="0"/>
              <a:t>uso</a:t>
            </a:r>
            <a:r>
              <a:rPr lang="en-US" b="1" dirty="0" smtClean="0"/>
              <a:t> y </a:t>
            </a:r>
            <a:r>
              <a:rPr lang="en-US" b="1" dirty="0" err="1" smtClean="0"/>
              <a:t>persistencia</a:t>
            </a:r>
            <a:r>
              <a:rPr lang="en-US" b="1" dirty="0" smtClean="0"/>
              <a:t> de </a:t>
            </a:r>
            <a:r>
              <a:rPr lang="en-US" b="1" dirty="0" err="1" smtClean="0"/>
              <a:t>objetos</a:t>
            </a:r>
            <a:r>
              <a:rPr lang="en-US" b="1" dirty="0" smtClean="0"/>
              <a:t>. </a:t>
            </a:r>
            <a:r>
              <a:rPr lang="en-US" dirty="0" smtClean="0"/>
              <a:t>ORM</a:t>
            </a:r>
            <a:endParaRPr lang="en-US" b="1" dirty="0" smtClean="0"/>
          </a:p>
          <a:p>
            <a:r>
              <a:rPr lang="en-US" b="1" dirty="0" err="1" smtClean="0"/>
              <a:t>Enrutamiento</a:t>
            </a:r>
            <a:r>
              <a:rPr lang="en-US" b="1" dirty="0" smtClean="0"/>
              <a:t> a </a:t>
            </a:r>
            <a:r>
              <a:rPr lang="en-US" b="1" dirty="0" err="1" smtClean="0"/>
              <a:t>recursos</a:t>
            </a:r>
            <a:endParaRPr lang="en-US" b="1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8750" y="2426494"/>
            <a:ext cx="45085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3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 Frameworks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1" y="1429656"/>
            <a:ext cx="6734629" cy="420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4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Servidor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6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Picture</a:t>
            </a:r>
            <a:endParaRPr lang="es-MX" dirty="0"/>
          </a:p>
        </p:txBody>
      </p:sp>
      <p:pic>
        <p:nvPicPr>
          <p:cNvPr id="2050" name="Picture 2" descr="Tech Stack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945" y="1401307"/>
            <a:ext cx="8640083" cy="492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37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Rendimiento</a:t>
            </a:r>
            <a:r>
              <a:rPr lang="en-US" dirty="0"/>
              <a:t>, </a:t>
            </a:r>
            <a:r>
              <a:rPr lang="en-US" dirty="0" err="1"/>
              <a:t>escalabilidad</a:t>
            </a:r>
            <a:r>
              <a:rPr lang="en-US" dirty="0"/>
              <a:t> y </a:t>
            </a:r>
            <a:r>
              <a:rPr lang="en-US" dirty="0" err="1"/>
              <a:t>disponibilidad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2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Definición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/>
              <a:t>Calidad</a:t>
            </a:r>
            <a:r>
              <a:rPr lang="en-US" b="1" dirty="0" smtClean="0"/>
              <a:t> del </a:t>
            </a:r>
            <a:r>
              <a:rPr lang="en-US" b="1" dirty="0" err="1" smtClean="0"/>
              <a:t>servicio</a:t>
            </a:r>
            <a:endParaRPr lang="en-US" b="1" dirty="0" smtClean="0"/>
          </a:p>
          <a:p>
            <a:pPr lvl="1"/>
            <a:r>
              <a:rPr lang="en-US" b="1" dirty="0" err="1" smtClean="0"/>
              <a:t>Rendimiento</a:t>
            </a:r>
            <a:endParaRPr lang="en-US" b="1" dirty="0" smtClean="0"/>
          </a:p>
          <a:p>
            <a:pPr lvl="2"/>
            <a:r>
              <a:rPr lang="en-US" dirty="0" err="1" smtClean="0"/>
              <a:t>Recursos</a:t>
            </a:r>
            <a:r>
              <a:rPr lang="en-US" dirty="0" smtClean="0"/>
              <a:t> </a:t>
            </a:r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solicitados</a:t>
            </a:r>
            <a:endParaRPr lang="en-US" dirty="0" smtClean="0"/>
          </a:p>
          <a:p>
            <a:pPr lvl="2"/>
            <a:r>
              <a:rPr lang="en-US" i="1" dirty="0" err="1" smtClean="0"/>
              <a:t>Clúster</a:t>
            </a:r>
            <a:r>
              <a:rPr lang="en-US" dirty="0" smtClean="0"/>
              <a:t> de </a:t>
            </a:r>
            <a:r>
              <a:rPr lang="en-US" dirty="0" err="1" smtClean="0"/>
              <a:t>servidores</a:t>
            </a:r>
            <a:endParaRPr lang="en-US" dirty="0" smtClean="0"/>
          </a:p>
          <a:p>
            <a:pPr lvl="2"/>
            <a:r>
              <a:rPr lang="en-US" dirty="0" smtClean="0"/>
              <a:t>-</a:t>
            </a:r>
            <a:r>
              <a:rPr lang="en-US" dirty="0" err="1" smtClean="0"/>
              <a:t>Costo</a:t>
            </a:r>
            <a:endParaRPr lang="en-US" dirty="0" smtClean="0"/>
          </a:p>
          <a:p>
            <a:pPr lvl="1"/>
            <a:r>
              <a:rPr lang="en-US" b="1" dirty="0" err="1" smtClean="0"/>
              <a:t>Escalabilidad</a:t>
            </a:r>
            <a:endParaRPr lang="en-US" b="1" dirty="0" smtClean="0"/>
          </a:p>
          <a:p>
            <a:pPr lvl="2"/>
            <a:r>
              <a:rPr lang="en-US" dirty="0" smtClean="0"/>
              <a:t>+</a:t>
            </a:r>
            <a:r>
              <a:rPr lang="en-US" dirty="0" err="1" smtClean="0"/>
              <a:t>Usuarios</a:t>
            </a:r>
            <a:r>
              <a:rPr lang="en-US" dirty="0"/>
              <a:t>,</a:t>
            </a:r>
            <a:r>
              <a:rPr lang="en-US" dirty="0" smtClean="0"/>
              <a:t> +</a:t>
            </a:r>
            <a:r>
              <a:rPr lang="en-US" dirty="0" err="1" smtClean="0"/>
              <a:t>Requerimientos</a:t>
            </a:r>
            <a:r>
              <a:rPr lang="en-US" dirty="0" smtClean="0"/>
              <a:t>, +</a:t>
            </a:r>
            <a:r>
              <a:rPr lang="en-US" dirty="0" err="1" smtClean="0"/>
              <a:t>Negocio</a:t>
            </a:r>
            <a:endParaRPr lang="en-US" dirty="0" smtClean="0"/>
          </a:p>
          <a:p>
            <a:pPr lvl="2"/>
            <a:r>
              <a:rPr lang="en-US" dirty="0" err="1" smtClean="0"/>
              <a:t>Incremento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servidores</a:t>
            </a:r>
            <a:endParaRPr lang="en-US" dirty="0" smtClean="0"/>
          </a:p>
          <a:p>
            <a:pPr lvl="1"/>
            <a:r>
              <a:rPr lang="en-US" b="1" dirty="0" err="1" smtClean="0"/>
              <a:t>Disponibilidad</a:t>
            </a:r>
            <a:endParaRPr lang="en-US" b="1" dirty="0" smtClean="0"/>
          </a:p>
          <a:p>
            <a:pPr lvl="2"/>
            <a:r>
              <a:rPr lang="en-US" dirty="0" err="1" smtClean="0"/>
              <a:t>Funcionando</a:t>
            </a:r>
            <a:r>
              <a:rPr lang="en-US" dirty="0" smtClean="0"/>
              <a:t>: 24/7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0443" t="9141" r="19906" b="30495"/>
          <a:stretch/>
        </p:blipFill>
        <p:spPr>
          <a:xfrm>
            <a:off x="6763656" y="2165237"/>
            <a:ext cx="4833257" cy="367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8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-Vista-</a:t>
            </a:r>
            <a:r>
              <a:rPr lang="en-US" dirty="0" err="1" smtClean="0"/>
              <a:t>Controlador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68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86" y="81214"/>
            <a:ext cx="6085115" cy="4498566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MVC</a:t>
            </a:r>
            <a:endParaRPr lang="es-MX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Patrón de diseño</a:t>
            </a:r>
          </a:p>
          <a:p>
            <a:pPr lvl="1"/>
            <a:r>
              <a:rPr lang="es-MX" dirty="0" smtClean="0"/>
              <a:t>Aplicaciones orientadas a datos</a:t>
            </a:r>
          </a:p>
          <a:p>
            <a:r>
              <a:rPr lang="es-MX" dirty="0" smtClean="0"/>
              <a:t>Estándar de facto</a:t>
            </a:r>
          </a:p>
          <a:p>
            <a:pPr lvl="1"/>
            <a:r>
              <a:rPr lang="es-MX" dirty="0" smtClean="0"/>
              <a:t>Mayoría de los </a:t>
            </a:r>
            <a:r>
              <a:rPr lang="es-MX" i="1" dirty="0" smtClean="0"/>
              <a:t>backend web </a:t>
            </a:r>
            <a:r>
              <a:rPr lang="es-MX" i="1" dirty="0" err="1" smtClean="0"/>
              <a:t>frameworks</a:t>
            </a:r>
            <a:r>
              <a:rPr lang="es-MX" dirty="0" smtClean="0"/>
              <a:t> lo utilizan </a:t>
            </a:r>
          </a:p>
          <a:p>
            <a:r>
              <a:rPr lang="es-MX" dirty="0" smtClean="0"/>
              <a:t>Mejoras</a:t>
            </a:r>
          </a:p>
          <a:p>
            <a:pPr lvl="1"/>
            <a:r>
              <a:rPr lang="es-MX" dirty="0" smtClean="0"/>
              <a:t>Organización</a:t>
            </a:r>
          </a:p>
          <a:p>
            <a:pPr lvl="1"/>
            <a:r>
              <a:rPr lang="es-MX" dirty="0" smtClean="0"/>
              <a:t>Legibilidad</a:t>
            </a:r>
          </a:p>
          <a:p>
            <a:pPr lvl="1"/>
            <a:r>
              <a:rPr lang="es-MX" dirty="0" smtClean="0"/>
              <a:t>Flexibilidad</a:t>
            </a:r>
          </a:p>
          <a:p>
            <a:pPr lvl="1"/>
            <a:r>
              <a:rPr lang="es-MX" dirty="0" smtClean="0"/>
              <a:t>Re-uso</a:t>
            </a:r>
          </a:p>
          <a:p>
            <a:pPr lvl="1"/>
            <a:r>
              <a:rPr lang="es-MX" dirty="0" err="1" smtClean="0"/>
              <a:t>Mantenibilidad</a:t>
            </a:r>
            <a:endParaRPr lang="es-MX" dirty="0" smtClean="0"/>
          </a:p>
          <a:p>
            <a:pPr lvl="1"/>
            <a:r>
              <a:rPr lang="es-MX" dirty="0" smtClean="0"/>
              <a:t>Separación Front-Back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0911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2" t="36098" r="9764" b="5863"/>
          <a:stretch/>
        </p:blipFill>
        <p:spPr>
          <a:xfrm>
            <a:off x="10886" y="36058"/>
            <a:ext cx="8363857" cy="4477881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1" t="39711" r="9957" b="12302"/>
          <a:stretch/>
        </p:blipFill>
        <p:spPr>
          <a:xfrm>
            <a:off x="283028" y="261435"/>
            <a:ext cx="8316686" cy="3693530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6" t="39767" r="10182" b="15536"/>
          <a:stretch/>
        </p:blipFill>
        <p:spPr>
          <a:xfrm>
            <a:off x="4441371" y="3501571"/>
            <a:ext cx="7521435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3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Vista</a:t>
            </a:r>
          </a:p>
          <a:p>
            <a:pPr lvl="1"/>
            <a:r>
              <a:rPr lang="en-US" dirty="0" err="1" smtClean="0"/>
              <a:t>Interfaz</a:t>
            </a:r>
            <a:r>
              <a:rPr lang="en-US" dirty="0" smtClean="0"/>
              <a:t> con el </a:t>
            </a:r>
            <a:r>
              <a:rPr lang="en-US" dirty="0" err="1" smtClean="0"/>
              <a:t>usuario</a:t>
            </a:r>
            <a:endParaRPr lang="en-US" dirty="0" smtClean="0"/>
          </a:p>
          <a:p>
            <a:r>
              <a:rPr lang="en-US" dirty="0" err="1" smtClean="0"/>
              <a:t>Modelo</a:t>
            </a:r>
            <a:endParaRPr lang="en-US" dirty="0" smtClean="0"/>
          </a:p>
          <a:p>
            <a:pPr lvl="1"/>
            <a:r>
              <a:rPr lang="en-US" dirty="0" err="1" smtClean="0"/>
              <a:t>Lógica</a:t>
            </a:r>
            <a:r>
              <a:rPr lang="en-US" dirty="0" smtClean="0"/>
              <a:t> del </a:t>
            </a:r>
            <a:r>
              <a:rPr lang="en-US" dirty="0" err="1" smtClean="0"/>
              <a:t>negocio</a:t>
            </a:r>
            <a:endParaRPr lang="en-US" dirty="0" smtClean="0"/>
          </a:p>
          <a:p>
            <a:r>
              <a:rPr lang="en-US" dirty="0" err="1" smtClean="0"/>
              <a:t>Controlador</a:t>
            </a:r>
            <a:endParaRPr lang="en-US" dirty="0" smtClean="0"/>
          </a:p>
          <a:p>
            <a:pPr lvl="1"/>
            <a:r>
              <a:rPr lang="en-US" dirty="0" err="1" smtClean="0"/>
              <a:t>Aplicación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87196" y="1825625"/>
            <a:ext cx="45516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9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Capa</a:t>
            </a:r>
            <a:r>
              <a:rPr lang="en-US" dirty="0" smtClean="0"/>
              <a:t> </a:t>
            </a:r>
            <a:r>
              <a:rPr lang="en-US" dirty="0" err="1" smtClean="0"/>
              <a:t>Modelo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Modelamiento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, ORM, ODM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Representación</a:t>
            </a:r>
            <a:r>
              <a:rPr lang="en-US" dirty="0" smtClean="0"/>
              <a:t> </a:t>
            </a:r>
            <a:r>
              <a:rPr lang="en-US" dirty="0" err="1" smtClean="0"/>
              <a:t>abstracta</a:t>
            </a:r>
            <a:endParaRPr lang="en-US" dirty="0"/>
          </a:p>
          <a:p>
            <a:pPr lvl="1"/>
            <a:r>
              <a:rPr lang="en-US" dirty="0" smtClean="0"/>
              <a:t>Base de </a:t>
            </a:r>
            <a:r>
              <a:rPr lang="en-US" dirty="0" err="1" smtClean="0"/>
              <a:t>datos</a:t>
            </a:r>
            <a:endParaRPr lang="en-US" dirty="0" smtClean="0"/>
          </a:p>
          <a:p>
            <a:r>
              <a:rPr lang="en-US" dirty="0" smtClean="0"/>
              <a:t>POO</a:t>
            </a:r>
          </a:p>
          <a:p>
            <a:pPr lvl="1"/>
            <a:r>
              <a:rPr lang="en-US" dirty="0" err="1" smtClean="0"/>
              <a:t>Clases</a:t>
            </a:r>
            <a:r>
              <a:rPr lang="en-US" dirty="0" smtClean="0"/>
              <a:t>: </a:t>
            </a:r>
            <a:r>
              <a:rPr lang="en-US" dirty="0" err="1" smtClean="0"/>
              <a:t>Atributos</a:t>
            </a:r>
            <a:r>
              <a:rPr lang="en-US" dirty="0" smtClean="0"/>
              <a:t> y </a:t>
            </a:r>
            <a:r>
              <a:rPr lang="en-US" dirty="0" err="1" smtClean="0"/>
              <a:t>Métodos</a:t>
            </a:r>
            <a:endParaRPr lang="en-US" dirty="0" smtClean="0"/>
          </a:p>
          <a:p>
            <a:pPr lvl="1"/>
            <a:r>
              <a:rPr lang="en-US" dirty="0" err="1" smtClean="0"/>
              <a:t>Relaciones</a:t>
            </a:r>
            <a:endParaRPr lang="en-US" dirty="0" smtClean="0"/>
          </a:p>
          <a:p>
            <a:r>
              <a:rPr lang="en-US" dirty="0" smtClean="0"/>
              <a:t>ORM</a:t>
            </a:r>
          </a:p>
          <a:p>
            <a:pPr lvl="1"/>
            <a:r>
              <a:rPr lang="en-US" dirty="0" smtClean="0"/>
              <a:t>Sistema de </a:t>
            </a:r>
            <a:r>
              <a:rPr lang="en-US" dirty="0" err="1" smtClean="0"/>
              <a:t>persistencia</a:t>
            </a:r>
            <a:endParaRPr lang="en-US" dirty="0" smtClean="0"/>
          </a:p>
          <a:p>
            <a:pPr lvl="1"/>
            <a:r>
              <a:rPr lang="en-US" dirty="0" err="1" smtClean="0"/>
              <a:t>Lógico</a:t>
            </a:r>
            <a:r>
              <a:rPr lang="en-US" dirty="0" smtClean="0"/>
              <a:t> (</a:t>
            </a:r>
            <a:r>
              <a:rPr lang="en-US" dirty="0" err="1" smtClean="0"/>
              <a:t>clases</a:t>
            </a:r>
            <a:r>
              <a:rPr lang="en-US" dirty="0" smtClean="0"/>
              <a:t>) a </a:t>
            </a:r>
            <a:r>
              <a:rPr lang="en-US" dirty="0" err="1" smtClean="0"/>
              <a:t>Físicos</a:t>
            </a:r>
            <a:r>
              <a:rPr lang="en-US" dirty="0" smtClean="0"/>
              <a:t> (</a:t>
            </a:r>
            <a:r>
              <a:rPr lang="en-US" dirty="0" err="1" smtClean="0"/>
              <a:t>registros</a:t>
            </a:r>
            <a:r>
              <a:rPr lang="en-US" dirty="0" smtClean="0"/>
              <a:t>)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30988" y="1429431"/>
            <a:ext cx="4722812" cy="387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0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un ORM?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66104"/>
            <a:ext cx="5181600" cy="267038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055711"/>
            <a:ext cx="5181600" cy="1472746"/>
          </a:xfrm>
        </p:spPr>
        <p:txBody>
          <a:bodyPr>
            <a:normAutofit/>
          </a:bodyPr>
          <a:lstStyle/>
          <a:p>
            <a:r>
              <a:rPr lang="en-US" dirty="0" smtClean="0"/>
              <a:t>Object Relational Mapper</a:t>
            </a:r>
          </a:p>
          <a:p>
            <a:r>
              <a:rPr lang="en-US" dirty="0" err="1" smtClean="0"/>
              <a:t>Implementa</a:t>
            </a:r>
            <a:r>
              <a:rPr lang="en-US" dirty="0" smtClean="0"/>
              <a:t> la </a:t>
            </a:r>
            <a:r>
              <a:rPr lang="en-US" dirty="0" err="1" smtClean="0"/>
              <a:t>abstracción</a:t>
            </a:r>
            <a:r>
              <a:rPr lang="en-US" dirty="0" smtClean="0"/>
              <a:t> de la B.D. </a:t>
            </a:r>
            <a:r>
              <a:rPr lang="en-US" dirty="0" err="1" smtClean="0"/>
              <a:t>mediante</a:t>
            </a:r>
            <a:r>
              <a:rPr lang="en-US" dirty="0" smtClean="0"/>
              <a:t> </a:t>
            </a:r>
            <a:r>
              <a:rPr lang="en-US" dirty="0" err="1" smtClean="0"/>
              <a:t>clases</a:t>
            </a:r>
            <a:r>
              <a:rPr lang="en-US" dirty="0" smtClean="0"/>
              <a:t> (P.O.O)</a:t>
            </a:r>
          </a:p>
        </p:txBody>
      </p:sp>
    </p:spTree>
    <p:extLst>
      <p:ext uri="{BB962C8B-B14F-4D97-AF65-F5344CB8AC3E}">
        <p14:creationId xmlns:p14="http://schemas.microsoft.com/office/powerpoint/2010/main" val="379658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Servidor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Software</a:t>
            </a:r>
            <a:endParaRPr lang="es-MX" dirty="0"/>
          </a:p>
        </p:txBody>
      </p:sp>
      <p:sp>
        <p:nvSpPr>
          <p:cNvPr id="8" name="Marcador de contenido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 smtClean="0"/>
              <a:t>Programa que </a:t>
            </a:r>
            <a:r>
              <a:rPr lang="es-MX" dirty="0"/>
              <a:t>suministra </a:t>
            </a:r>
            <a:r>
              <a:rPr lang="es-MX" b="1" dirty="0"/>
              <a:t>servicios</a:t>
            </a:r>
            <a:r>
              <a:rPr lang="es-MX" dirty="0"/>
              <a:t> a los usuarios o terminales que lo solicitan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 smtClean="0"/>
              <a:t>Hardware</a:t>
            </a:r>
            <a:endParaRPr lang="es-MX" dirty="0"/>
          </a:p>
        </p:txBody>
      </p:sp>
      <p:sp>
        <p:nvSpPr>
          <p:cNvPr id="10" name="Marcador de contenido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MX" dirty="0" smtClean="0"/>
              <a:t>Equipo que pone </a:t>
            </a:r>
            <a:r>
              <a:rPr lang="es-MX" b="1" dirty="0" smtClean="0"/>
              <a:t>recursos</a:t>
            </a:r>
            <a:r>
              <a:rPr lang="es-MX" dirty="0" smtClean="0"/>
              <a:t> a disposición de la red mediante el programa.</a:t>
            </a:r>
          </a:p>
          <a:p>
            <a:r>
              <a:rPr lang="es-MX" dirty="0" smtClean="0"/>
              <a:t>También conocido como </a:t>
            </a:r>
            <a:r>
              <a:rPr lang="es-MX" b="1" dirty="0" smtClean="0"/>
              <a:t>host</a:t>
            </a:r>
            <a:r>
              <a:rPr lang="es-MX" dirty="0" smtClean="0"/>
              <a:t>.</a:t>
            </a:r>
            <a:endParaRPr lang="es-MX" dirty="0"/>
          </a:p>
        </p:txBody>
      </p:sp>
      <p:pic>
        <p:nvPicPr>
          <p:cNvPr id="1026" name="Picture 2" descr="que es un servid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77"/>
          <a:stretch/>
        </p:blipFill>
        <p:spPr bwMode="auto">
          <a:xfrm>
            <a:off x="4154818" y="4339178"/>
            <a:ext cx="4054685" cy="195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621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Pros </a:t>
            </a:r>
            <a:r>
              <a:rPr lang="en-US" dirty="0" err="1" smtClean="0"/>
              <a:t>vs</a:t>
            </a:r>
            <a:r>
              <a:rPr lang="en-US" dirty="0" smtClean="0"/>
              <a:t> Cons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Portabilidad</a:t>
            </a:r>
            <a:endParaRPr lang="en-US" dirty="0" smtClean="0"/>
          </a:p>
          <a:p>
            <a:pPr lvl="1"/>
            <a:r>
              <a:rPr lang="en-US" dirty="0" smtClean="0"/>
              <a:t>Base </a:t>
            </a:r>
            <a:r>
              <a:rPr lang="en-US" dirty="0" err="1" smtClean="0"/>
              <a:t>Datos</a:t>
            </a:r>
            <a:r>
              <a:rPr lang="en-US" dirty="0" smtClean="0"/>
              <a:t>: MySQL / </a:t>
            </a:r>
            <a:r>
              <a:rPr lang="en-US" dirty="0" err="1" smtClean="0"/>
              <a:t>PostgreSQL</a:t>
            </a:r>
            <a:endParaRPr lang="en-US" dirty="0" smtClean="0"/>
          </a:p>
          <a:p>
            <a:pPr lvl="1"/>
            <a:r>
              <a:rPr lang="en-US" dirty="0" err="1" smtClean="0"/>
              <a:t>Desarrollo</a:t>
            </a:r>
            <a:r>
              <a:rPr lang="en-US" dirty="0" smtClean="0"/>
              <a:t>: </a:t>
            </a:r>
            <a:r>
              <a:rPr lang="en-US" dirty="0" err="1" smtClean="0"/>
              <a:t>Lenguaje</a:t>
            </a:r>
            <a:r>
              <a:rPr lang="en-US" dirty="0" smtClean="0"/>
              <a:t> de </a:t>
            </a:r>
            <a:r>
              <a:rPr lang="en-US" dirty="0" err="1" smtClean="0"/>
              <a:t>Programación</a:t>
            </a:r>
            <a:r>
              <a:rPr lang="en-US" dirty="0" smtClean="0"/>
              <a:t> – Framework</a:t>
            </a:r>
          </a:p>
          <a:p>
            <a:r>
              <a:rPr lang="en-US" dirty="0" err="1" smtClean="0"/>
              <a:t>Características</a:t>
            </a:r>
            <a:r>
              <a:rPr lang="en-US" dirty="0" smtClean="0"/>
              <a:t> </a:t>
            </a:r>
            <a:r>
              <a:rPr lang="en-US" dirty="0" err="1" smtClean="0"/>
              <a:t>Avanzadas</a:t>
            </a:r>
            <a:endParaRPr lang="en-US" dirty="0" smtClean="0"/>
          </a:p>
          <a:p>
            <a:pPr lvl="1"/>
            <a:r>
              <a:rPr lang="en-US" dirty="0" err="1" smtClean="0"/>
              <a:t>Transacciones</a:t>
            </a:r>
            <a:r>
              <a:rPr lang="en-US" dirty="0" smtClean="0"/>
              <a:t>, </a:t>
            </a:r>
            <a:r>
              <a:rPr lang="en-US" i="1" dirty="0" smtClean="0"/>
              <a:t>pool</a:t>
            </a:r>
            <a:r>
              <a:rPr lang="en-US" dirty="0" smtClean="0"/>
              <a:t> de </a:t>
            </a:r>
            <a:r>
              <a:rPr lang="en-US" dirty="0" err="1" smtClean="0"/>
              <a:t>conexiones</a:t>
            </a:r>
            <a:r>
              <a:rPr lang="en-US" dirty="0" smtClean="0"/>
              <a:t>, </a:t>
            </a:r>
            <a:r>
              <a:rPr lang="en-US" dirty="0" err="1" smtClean="0"/>
              <a:t>migraciones</a:t>
            </a:r>
            <a:r>
              <a:rPr lang="en-US" dirty="0" smtClean="0"/>
              <a:t>, </a:t>
            </a:r>
            <a:r>
              <a:rPr lang="en-US" dirty="0" err="1" smtClean="0"/>
              <a:t>semillas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err="1" smtClean="0"/>
              <a:t>Refinamiento</a:t>
            </a:r>
            <a:r>
              <a:rPr lang="en-US" dirty="0" smtClean="0"/>
              <a:t> de </a:t>
            </a:r>
            <a:r>
              <a:rPr lang="en-US" dirty="0" err="1" smtClean="0"/>
              <a:t>sentencias</a:t>
            </a:r>
            <a:r>
              <a:rPr lang="en-US" dirty="0" smtClean="0"/>
              <a:t> SQL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 smtClean="0"/>
              <a:t>Rendimiento</a:t>
            </a:r>
          </a:p>
          <a:p>
            <a:r>
              <a:rPr lang="es-MX" dirty="0" smtClean="0"/>
              <a:t>Curva de </a:t>
            </a:r>
            <a:r>
              <a:rPr lang="es-MX" dirty="0" err="1" smtClean="0"/>
              <a:t>apendizaje</a:t>
            </a:r>
            <a:endParaRPr lang="es-MX" dirty="0" smtClean="0"/>
          </a:p>
          <a:p>
            <a:pPr lvl="1"/>
            <a:r>
              <a:rPr lang="es-MX" dirty="0" smtClean="0"/>
              <a:t>Configuración</a:t>
            </a:r>
          </a:p>
          <a:p>
            <a:pPr lvl="1"/>
            <a:r>
              <a:rPr lang="es-MX" dirty="0" smtClean="0"/>
              <a:t>Uso</a:t>
            </a:r>
          </a:p>
          <a:p>
            <a:r>
              <a:rPr lang="es-MX" dirty="0" smtClean="0"/>
              <a:t>Menor atención a la BD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7877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ORMs vs </a:t>
            </a:r>
            <a:r>
              <a:rPr lang="en-US" dirty="0" err="1" smtClean="0"/>
              <a:t>Conectores</a:t>
            </a:r>
            <a:r>
              <a:rPr lang="en-US" dirty="0" smtClean="0"/>
              <a:t> BD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2568" y="1825625"/>
            <a:ext cx="9106864" cy="4351338"/>
          </a:xfrm>
          <a:prstGeom prst="rect">
            <a:avLst/>
          </a:prstGeom>
        </p:spPr>
      </p:pic>
      <p:sp>
        <p:nvSpPr>
          <p:cNvPr id="9" name="Folded Corner 8"/>
          <p:cNvSpPr/>
          <p:nvPr/>
        </p:nvSpPr>
        <p:spPr>
          <a:xfrm>
            <a:off x="10450286" y="3802743"/>
            <a:ext cx="1277257" cy="972457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Bajo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Nivel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Folded Corner 9"/>
          <p:cNvSpPr/>
          <p:nvPr/>
        </p:nvSpPr>
        <p:spPr>
          <a:xfrm>
            <a:off x="199571" y="2656114"/>
            <a:ext cx="1277257" cy="114663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ORM: </a:t>
            </a:r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Varían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del web framework y el </a:t>
            </a:r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conector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Folded Corner 10"/>
          <p:cNvSpPr/>
          <p:nvPr/>
        </p:nvSpPr>
        <p:spPr>
          <a:xfrm>
            <a:off x="10450285" y="2926783"/>
            <a:ext cx="1277257" cy="60529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Desacoplado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47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</a:p>
          <a:p>
            <a:pPr lvl="1"/>
            <a:r>
              <a:rPr lang="en-US" dirty="0" err="1" smtClean="0"/>
              <a:t>SQLAlchemy</a:t>
            </a:r>
            <a:r>
              <a:rPr lang="en-US" dirty="0" smtClean="0"/>
              <a:t>, Peewee, The Django ORM, </a:t>
            </a:r>
            <a:r>
              <a:rPr lang="en-US" dirty="0" err="1" smtClean="0"/>
              <a:t>PonyORM</a:t>
            </a:r>
            <a:r>
              <a:rPr lang="en-US" dirty="0" smtClean="0"/>
              <a:t>, </a:t>
            </a:r>
            <a:r>
              <a:rPr lang="en-US" dirty="0" err="1" smtClean="0"/>
              <a:t>SQLObject</a:t>
            </a:r>
            <a:r>
              <a:rPr lang="en-US" dirty="0" smtClean="0"/>
              <a:t> </a:t>
            </a:r>
          </a:p>
          <a:p>
            <a:r>
              <a:rPr lang="en-US" dirty="0" smtClean="0"/>
              <a:t>PHP</a:t>
            </a:r>
          </a:p>
          <a:p>
            <a:pPr lvl="1"/>
            <a:r>
              <a:rPr lang="en-US" dirty="0" smtClean="0"/>
              <a:t>Eloquent, Propel, Doctrine, Axon</a:t>
            </a:r>
          </a:p>
          <a:p>
            <a:r>
              <a:rPr lang="en-US" dirty="0" smtClean="0"/>
              <a:t>JavaScript</a:t>
            </a:r>
          </a:p>
          <a:p>
            <a:pPr lvl="1"/>
            <a:r>
              <a:rPr lang="en-US" dirty="0" err="1" smtClean="0"/>
              <a:t>Sequelize</a:t>
            </a:r>
            <a:r>
              <a:rPr lang="en-US" dirty="0" smtClean="0"/>
              <a:t>, </a:t>
            </a:r>
            <a:r>
              <a:rPr lang="en-US" dirty="0" err="1" smtClean="0"/>
              <a:t>BookShelf</a:t>
            </a:r>
            <a:r>
              <a:rPr lang="en-US" dirty="0" smtClean="0"/>
              <a:t>, </a:t>
            </a:r>
            <a:r>
              <a:rPr lang="en-US" dirty="0" err="1" smtClean="0"/>
              <a:t>Lovefield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t="43175" r="29768" b="32352"/>
          <a:stretch/>
        </p:blipFill>
        <p:spPr>
          <a:xfrm>
            <a:off x="133373" y="2017484"/>
            <a:ext cx="6009807" cy="24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5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Capa</a:t>
            </a:r>
            <a:r>
              <a:rPr lang="en-US" dirty="0" smtClean="0"/>
              <a:t> </a:t>
            </a:r>
            <a:r>
              <a:rPr lang="en-US" dirty="0" err="1" smtClean="0"/>
              <a:t>Controlador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Direccionamiento</a:t>
            </a:r>
            <a:r>
              <a:rPr lang="en-US" dirty="0" smtClean="0"/>
              <a:t>, </a:t>
            </a:r>
            <a:r>
              <a:rPr lang="en-US" dirty="0" err="1" smtClean="0"/>
              <a:t>rutas</a:t>
            </a:r>
            <a:r>
              <a:rPr lang="en-US" dirty="0" smtClean="0"/>
              <a:t>, </a:t>
            </a:r>
            <a:r>
              <a:rPr lang="en-US" dirty="0" err="1" smtClean="0"/>
              <a:t>parámetros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79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Controlador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Recibe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b="1" dirty="0" err="1"/>
              <a:t>eventos</a:t>
            </a:r>
            <a:r>
              <a:rPr lang="en-US" dirty="0"/>
              <a:t> de entrada (un </a:t>
            </a:r>
            <a:r>
              <a:rPr lang="en-US" dirty="0" err="1"/>
              <a:t>clic</a:t>
            </a:r>
            <a:r>
              <a:rPr lang="en-US" dirty="0"/>
              <a:t>, un </a:t>
            </a:r>
            <a:r>
              <a:rPr lang="en-US" dirty="0" err="1"/>
              <a:t>cambio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campo de </a:t>
            </a:r>
            <a:r>
              <a:rPr lang="en-US" dirty="0" err="1"/>
              <a:t>texto</a:t>
            </a:r>
            <a:r>
              <a:rPr lang="en-US" dirty="0"/>
              <a:t>, etc</a:t>
            </a:r>
            <a:r>
              <a:rPr lang="en-US" dirty="0" smtClean="0"/>
              <a:t>.).</a:t>
            </a:r>
          </a:p>
          <a:p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vistos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b="1" dirty="0" err="1"/>
              <a:t>administradores</a:t>
            </a:r>
            <a:r>
              <a:rPr lang="en-US" dirty="0"/>
              <a:t> </a:t>
            </a:r>
            <a:r>
              <a:rPr lang="en-US" dirty="0" err="1"/>
              <a:t>cuidando</a:t>
            </a:r>
            <a:r>
              <a:rPr lang="en-US" dirty="0"/>
              <a:t> de que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necesarios</a:t>
            </a:r>
            <a:r>
              <a:rPr lang="en-US" dirty="0"/>
              <a:t> para </a:t>
            </a:r>
            <a:r>
              <a:rPr lang="en-US" dirty="0" err="1"/>
              <a:t>completar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tarea</a:t>
            </a:r>
            <a:endParaRPr lang="en-US" dirty="0" smtClean="0"/>
          </a:p>
          <a:p>
            <a:r>
              <a:rPr lang="en-US" dirty="0" err="1"/>
              <a:t>Contiene</a:t>
            </a:r>
            <a:r>
              <a:rPr lang="en-US" dirty="0"/>
              <a:t> </a:t>
            </a:r>
            <a:r>
              <a:rPr lang="en-US" b="1" dirty="0" err="1"/>
              <a:t>reglas</a:t>
            </a:r>
            <a:r>
              <a:rPr lang="en-US" b="1" dirty="0"/>
              <a:t> de </a:t>
            </a:r>
            <a:r>
              <a:rPr lang="en-US" b="1" dirty="0" err="1"/>
              <a:t>gestión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, del </a:t>
            </a:r>
            <a:r>
              <a:rPr lang="en-US" dirty="0" err="1"/>
              <a:t>tipo</a:t>
            </a:r>
            <a:r>
              <a:rPr lang="en-US" dirty="0"/>
              <a:t> "SI </a:t>
            </a:r>
            <a:r>
              <a:rPr lang="en-US" dirty="0" err="1"/>
              <a:t>Evento</a:t>
            </a:r>
            <a:r>
              <a:rPr lang="en-US" dirty="0"/>
              <a:t> Z, </a:t>
            </a:r>
            <a:r>
              <a:rPr lang="en-US" dirty="0" err="1"/>
              <a:t>entonces</a:t>
            </a:r>
            <a:r>
              <a:rPr lang="en-US" dirty="0"/>
              <a:t> </a:t>
            </a:r>
            <a:r>
              <a:rPr lang="en-US" dirty="0" err="1"/>
              <a:t>Acción</a:t>
            </a:r>
            <a:r>
              <a:rPr lang="en-US" dirty="0"/>
              <a:t> W". </a:t>
            </a:r>
            <a:endParaRPr lang="en-US" dirty="0" smtClean="0"/>
          </a:p>
          <a:p>
            <a:pPr lvl="1"/>
            <a:r>
              <a:rPr lang="en-US" dirty="0" err="1" smtClean="0"/>
              <a:t>Estas</a:t>
            </a:r>
            <a:r>
              <a:rPr lang="en-US" dirty="0" smtClean="0"/>
              <a:t> </a:t>
            </a:r>
            <a:r>
              <a:rPr lang="en-US" dirty="0" err="1"/>
              <a:t>acciones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suponer</a:t>
            </a:r>
            <a:r>
              <a:rPr lang="en-US" dirty="0"/>
              <a:t> </a:t>
            </a:r>
            <a:r>
              <a:rPr lang="en-US" dirty="0" err="1"/>
              <a:t>peticiones</a:t>
            </a:r>
            <a:r>
              <a:rPr lang="en-US" dirty="0"/>
              <a:t> al </a:t>
            </a:r>
            <a:r>
              <a:rPr lang="en-US" dirty="0" err="1"/>
              <a:t>modelo</a:t>
            </a:r>
            <a:r>
              <a:rPr lang="en-US" dirty="0"/>
              <a:t> o a las vistas. </a:t>
            </a:r>
            <a:endParaRPr lang="en-US" dirty="0" smtClean="0"/>
          </a:p>
          <a:p>
            <a:pPr lvl="1"/>
            <a:r>
              <a:rPr lang="en-US" dirty="0" smtClean="0"/>
              <a:t>Una </a:t>
            </a:r>
            <a:r>
              <a:rPr lang="en-US" dirty="0"/>
              <a:t>de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peticiones</a:t>
            </a:r>
            <a:r>
              <a:rPr lang="en-US" dirty="0"/>
              <a:t> a las vistas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llamada</a:t>
            </a:r>
            <a:r>
              <a:rPr lang="en-US" dirty="0"/>
              <a:t> al </a:t>
            </a:r>
            <a:r>
              <a:rPr lang="en-US" dirty="0" err="1" smtClean="0"/>
              <a:t>método</a:t>
            </a:r>
            <a:r>
              <a:rPr lang="en-US" dirty="0" smtClean="0"/>
              <a:t>  "</a:t>
            </a:r>
            <a:r>
              <a:rPr lang="en-US" dirty="0" err="1" smtClean="0"/>
              <a:t>Actualizar</a:t>
            </a:r>
            <a:r>
              <a:rPr lang="en-US" dirty="0"/>
              <a:t>()". </a:t>
            </a:r>
            <a:endParaRPr lang="en-US" dirty="0" smtClean="0"/>
          </a:p>
          <a:p>
            <a:pPr lvl="1"/>
            <a:r>
              <a:rPr lang="en-US" dirty="0" smtClean="0"/>
              <a:t>Una </a:t>
            </a:r>
            <a:r>
              <a:rPr lang="en-US" dirty="0" err="1"/>
              <a:t>petición</a:t>
            </a:r>
            <a:r>
              <a:rPr lang="en-US" dirty="0"/>
              <a:t> al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"</a:t>
            </a:r>
            <a:r>
              <a:rPr lang="en-US" dirty="0" err="1"/>
              <a:t>Obtener_tiempo_de_entrega</a:t>
            </a:r>
            <a:r>
              <a:rPr lang="en-US" dirty="0"/>
              <a:t> ( </a:t>
            </a:r>
            <a:r>
              <a:rPr lang="en-US" dirty="0" err="1"/>
              <a:t>nueva_orden_de_venta</a:t>
            </a:r>
            <a:r>
              <a:rPr lang="en-US" dirty="0"/>
              <a:t> )". </a:t>
            </a:r>
          </a:p>
        </p:txBody>
      </p:sp>
    </p:spTree>
    <p:extLst>
      <p:ext uri="{BB962C8B-B14F-4D97-AF65-F5344CB8AC3E}">
        <p14:creationId xmlns:p14="http://schemas.microsoft.com/office/powerpoint/2010/main" val="287909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6799" y="1825625"/>
            <a:ext cx="7258402" cy="4351338"/>
          </a:xfrm>
          <a:prstGeom prst="rect">
            <a:avLst/>
          </a:prstGeom>
        </p:spPr>
      </p:pic>
      <p:sp>
        <p:nvSpPr>
          <p:cNvPr id="7" name="Folded Corner 6"/>
          <p:cNvSpPr/>
          <p:nvPr/>
        </p:nvSpPr>
        <p:spPr>
          <a:xfrm>
            <a:off x="5007743" y="3809888"/>
            <a:ext cx="2583228" cy="48634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Direccionamiento</a:t>
            </a:r>
            <a:endParaRPr lang="en-US" dirty="0"/>
          </a:p>
        </p:txBody>
      </p:sp>
      <p:sp>
        <p:nvSpPr>
          <p:cNvPr id="8" name="Folded Corner 7"/>
          <p:cNvSpPr/>
          <p:nvPr/>
        </p:nvSpPr>
        <p:spPr>
          <a:xfrm>
            <a:off x="5741030" y="1690688"/>
            <a:ext cx="2176513" cy="63398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Enrutamiento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0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Enrutamiento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41399" y="1574574"/>
            <a:ext cx="9500064" cy="4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4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Capa</a:t>
            </a:r>
            <a:r>
              <a:rPr lang="en-US" dirty="0" smtClean="0"/>
              <a:t> Vista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Manejo</a:t>
            </a:r>
            <a:r>
              <a:rPr lang="en-US" dirty="0" smtClean="0"/>
              <a:t> de </a:t>
            </a:r>
            <a:r>
              <a:rPr lang="en-US" dirty="0" err="1" smtClean="0"/>
              <a:t>plantillas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70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Interacción</a:t>
            </a:r>
            <a:r>
              <a:rPr lang="en-US" dirty="0" smtClean="0"/>
              <a:t> con el </a:t>
            </a:r>
            <a:r>
              <a:rPr lang="en-US" dirty="0" err="1" smtClean="0"/>
              <a:t>usuario</a:t>
            </a:r>
            <a:endParaRPr lang="en-US" dirty="0" smtClean="0"/>
          </a:p>
          <a:p>
            <a:r>
              <a:rPr lang="en-US" dirty="0" err="1" smtClean="0"/>
              <a:t>Uso</a:t>
            </a:r>
            <a:r>
              <a:rPr lang="en-US" dirty="0" smtClean="0"/>
              <a:t> de </a:t>
            </a:r>
            <a:r>
              <a:rPr lang="en-US" b="1" dirty="0" err="1" smtClean="0"/>
              <a:t>plantillas</a:t>
            </a:r>
            <a:endParaRPr lang="en-US" b="1" dirty="0"/>
          </a:p>
          <a:p>
            <a:pPr lvl="1"/>
            <a:r>
              <a:rPr lang="en-US" dirty="0" err="1" smtClean="0"/>
              <a:t>Secciones</a:t>
            </a:r>
            <a:r>
              <a:rPr lang="en-US" dirty="0" smtClean="0"/>
              <a:t> de </a:t>
            </a:r>
            <a:r>
              <a:rPr lang="en-US" dirty="0" err="1" smtClean="0"/>
              <a:t>código</a:t>
            </a:r>
            <a:endParaRPr lang="en-US" dirty="0"/>
          </a:p>
          <a:p>
            <a:pPr lvl="1"/>
            <a:r>
              <a:rPr lang="en-US" dirty="0" smtClean="0"/>
              <a:t>Re-</a:t>
            </a:r>
            <a:r>
              <a:rPr lang="en-US" dirty="0" err="1" smtClean="0"/>
              <a:t>uso</a:t>
            </a:r>
            <a:r>
              <a:rPr lang="en-US" dirty="0" smtClean="0"/>
              <a:t> </a:t>
            </a:r>
          </a:p>
          <a:p>
            <a:pPr lvl="1"/>
            <a:r>
              <a:rPr lang="en-US" i="1" dirty="0" err="1" smtClean="0"/>
              <a:t>Renderización</a:t>
            </a:r>
            <a:r>
              <a:rPr lang="en-US" dirty="0" smtClean="0"/>
              <a:t> de </a:t>
            </a:r>
            <a:r>
              <a:rPr lang="en-US" dirty="0" err="1" smtClean="0"/>
              <a:t>modelos</a:t>
            </a:r>
            <a:endParaRPr lang="en-US" i="1" dirty="0" smtClean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28654"/>
            <a:ext cx="5181600" cy="414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Vistas: </a:t>
            </a:r>
            <a:r>
              <a:rPr lang="en-US" dirty="0" err="1" smtClean="0"/>
              <a:t>Plantillas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17144" y="3989940"/>
            <a:ext cx="6762772" cy="143617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67455" y="1956253"/>
            <a:ext cx="4717716" cy="4351338"/>
          </a:xfrm>
        </p:spPr>
        <p:txBody>
          <a:bodyPr/>
          <a:lstStyle/>
          <a:p>
            <a:r>
              <a:rPr lang="en-US" dirty="0" smtClean="0"/>
              <a:t>Re </a:t>
            </a:r>
            <a:r>
              <a:rPr lang="en-US" dirty="0" err="1" smtClean="0"/>
              <a:t>utilización</a:t>
            </a:r>
            <a:r>
              <a:rPr lang="en-US" dirty="0" smtClean="0"/>
              <a:t> de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comunes</a:t>
            </a:r>
            <a:endParaRPr lang="en-US" dirty="0" smtClean="0"/>
          </a:p>
          <a:p>
            <a:pPr lvl="1"/>
            <a:r>
              <a:rPr lang="en-US" dirty="0" err="1" smtClean="0"/>
              <a:t>Estático</a:t>
            </a:r>
            <a:r>
              <a:rPr lang="en-US" dirty="0" smtClean="0"/>
              <a:t>: HTML</a:t>
            </a:r>
          </a:p>
          <a:p>
            <a:pPr lvl="1"/>
            <a:r>
              <a:rPr lang="en-US" dirty="0" err="1" smtClean="0"/>
              <a:t>Dinámico</a:t>
            </a:r>
            <a:r>
              <a:rPr lang="en-US" dirty="0" smtClean="0"/>
              <a:t>: PHP, JS, Python,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Se </a:t>
            </a:r>
            <a:r>
              <a:rPr lang="en-US" dirty="0" err="1" smtClean="0"/>
              <a:t>utiliza</a:t>
            </a:r>
            <a:r>
              <a:rPr lang="en-US" dirty="0" smtClean="0"/>
              <a:t> el </a:t>
            </a:r>
            <a:r>
              <a:rPr lang="en-US" dirty="0" err="1" smtClean="0"/>
              <a:t>patrón</a:t>
            </a:r>
            <a:r>
              <a:rPr lang="en-US" dirty="0" smtClean="0"/>
              <a:t> </a:t>
            </a:r>
            <a:r>
              <a:rPr lang="en-US" i="1" dirty="0" err="1" smtClean="0"/>
              <a:t>decorador</a:t>
            </a:r>
            <a:endParaRPr lang="en-US" dirty="0" smtClean="0"/>
          </a:p>
          <a:p>
            <a:pPr lvl="1"/>
            <a:r>
              <a:rPr lang="en-US" dirty="0" err="1" smtClean="0"/>
              <a:t>Uso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plantilla</a:t>
            </a:r>
            <a:r>
              <a:rPr lang="en-US" dirty="0" smtClean="0"/>
              <a:t> global</a:t>
            </a:r>
          </a:p>
          <a:p>
            <a:pPr lvl="1"/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dinámico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plantilla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44" y="1797731"/>
            <a:ext cx="6950311" cy="19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4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¿Cómo funciona?</a:t>
            </a:r>
            <a:endParaRPr lang="es-MX" dirty="0"/>
          </a:p>
        </p:txBody>
      </p:sp>
      <p:sp>
        <p:nvSpPr>
          <p:cNvPr id="8" name="Marcador de contenido 7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 smtClean="0"/>
              <a:t>Cliente-servidor</a:t>
            </a:r>
          </a:p>
          <a:p>
            <a:pPr lvl="1"/>
            <a:r>
              <a:rPr lang="es-MX" dirty="0" smtClean="0"/>
              <a:t>Distribución de tareas</a:t>
            </a:r>
          </a:p>
          <a:p>
            <a:pPr lvl="1"/>
            <a:r>
              <a:rPr lang="es-MX" dirty="0" smtClean="0"/>
              <a:t>Respuestas independientes</a:t>
            </a:r>
          </a:p>
          <a:p>
            <a:r>
              <a:rPr lang="es-MX" dirty="0" smtClean="0"/>
              <a:t>Servicio </a:t>
            </a:r>
          </a:p>
          <a:p>
            <a:pPr lvl="1"/>
            <a:r>
              <a:rPr lang="es-MX" dirty="0" smtClean="0"/>
              <a:t>Permanentemente en espera de peticiones</a:t>
            </a:r>
          </a:p>
          <a:p>
            <a:r>
              <a:rPr lang="es-MX" dirty="0" smtClean="0"/>
              <a:t>Recursos</a:t>
            </a:r>
          </a:p>
          <a:p>
            <a:pPr lvl="1"/>
            <a:r>
              <a:rPr lang="es-MX" dirty="0" smtClean="0"/>
              <a:t>Archivos, datos o servicios</a:t>
            </a:r>
          </a:p>
          <a:p>
            <a:r>
              <a:rPr lang="es-MX" dirty="0" smtClean="0"/>
              <a:t>Protocolo</a:t>
            </a:r>
          </a:p>
          <a:p>
            <a:pPr lvl="1"/>
            <a:r>
              <a:rPr lang="es-MX" dirty="0" smtClean="0"/>
              <a:t>SMTP, HTTP, FTP</a:t>
            </a:r>
          </a:p>
          <a:p>
            <a:r>
              <a:rPr lang="es-MX" dirty="0" smtClean="0"/>
              <a:t>Cliente </a:t>
            </a:r>
          </a:p>
          <a:p>
            <a:pPr lvl="1"/>
            <a:r>
              <a:rPr lang="es-MX" dirty="0" smtClean="0"/>
              <a:t>Navegador web, correo electrónico</a:t>
            </a:r>
            <a:endParaRPr lang="es-MX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321438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64457" y="1179058"/>
            <a:ext cx="11190515" cy="435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052" y="1161143"/>
            <a:ext cx="8062806" cy="514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0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noRDBMS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0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289" y="-1"/>
            <a:ext cx="4166054" cy="632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72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para nosq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9" b="29523"/>
          <a:stretch/>
        </p:blipFill>
        <p:spPr bwMode="auto">
          <a:xfrm>
            <a:off x="4401003" y="2993572"/>
            <a:ext cx="2857500" cy="111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velocid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746" y="693284"/>
            <a:ext cx="2483153" cy="139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echa abajo 1"/>
          <p:cNvSpPr/>
          <p:nvPr/>
        </p:nvSpPr>
        <p:spPr>
          <a:xfrm rot="2934978">
            <a:off x="7620000" y="2182443"/>
            <a:ext cx="685800" cy="96883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/>
          <p:cNvSpPr txBox="1"/>
          <p:nvPr/>
        </p:nvSpPr>
        <p:spPr>
          <a:xfrm>
            <a:off x="8774698" y="2090448"/>
            <a:ext cx="235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Acceso rápido de datos</a:t>
            </a:r>
            <a:endParaRPr lang="es-MX" dirty="0"/>
          </a:p>
        </p:txBody>
      </p:sp>
      <p:pic>
        <p:nvPicPr>
          <p:cNvPr id="4102" name="Picture 6" descr="Resultado de imagen para sql schem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698" y="3744687"/>
            <a:ext cx="2660730" cy="174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echa abajo 8"/>
          <p:cNvSpPr/>
          <p:nvPr/>
        </p:nvSpPr>
        <p:spPr>
          <a:xfrm rot="6409042">
            <a:off x="7619999" y="3401786"/>
            <a:ext cx="685800" cy="96883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/>
          <p:cNvSpPr txBox="1"/>
          <p:nvPr/>
        </p:nvSpPr>
        <p:spPr>
          <a:xfrm>
            <a:off x="8414657" y="5573876"/>
            <a:ext cx="346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Cambio de esquema rápido (tipo de datos) y</a:t>
            </a:r>
            <a:r>
              <a:rPr lang="es-MX" dirty="0"/>
              <a:t> </a:t>
            </a:r>
            <a:r>
              <a:rPr lang="es-MX" dirty="0" smtClean="0"/>
              <a:t>gran volumen de datos</a:t>
            </a:r>
          </a:p>
        </p:txBody>
      </p:sp>
      <p:pic>
        <p:nvPicPr>
          <p:cNvPr id="4104" name="Picture 8" descr="Resultado de imagen para data fil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18" y="4922849"/>
            <a:ext cx="3066596" cy="102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sultado de imagen para data file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0" t="7906" r="52550" b="28372"/>
          <a:stretch/>
        </p:blipFill>
        <p:spPr bwMode="auto">
          <a:xfrm>
            <a:off x="96604" y="3608917"/>
            <a:ext cx="2046514" cy="149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/>
          <p:cNvSpPr txBox="1"/>
          <p:nvPr/>
        </p:nvSpPr>
        <p:spPr>
          <a:xfrm>
            <a:off x="905511" y="5945048"/>
            <a:ext cx="440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Datos no estructurados o de diversas fuentes</a:t>
            </a:r>
            <a:endParaRPr lang="es-MX" dirty="0"/>
          </a:p>
        </p:txBody>
      </p:sp>
      <p:pic>
        <p:nvPicPr>
          <p:cNvPr id="4108" name="Picture 12" descr="Resultado de imagen para nosql hierarch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4" y="100012"/>
            <a:ext cx="3496953" cy="218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/>
          <p:cNvSpPr txBox="1"/>
          <p:nvPr/>
        </p:nvSpPr>
        <p:spPr>
          <a:xfrm>
            <a:off x="96604" y="2319018"/>
            <a:ext cx="3299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Estructura jerárquica, que no depende de un esquema</a:t>
            </a:r>
            <a:endParaRPr lang="es-MX" dirty="0"/>
          </a:p>
        </p:txBody>
      </p:sp>
      <p:sp>
        <p:nvSpPr>
          <p:cNvPr id="16" name="Flecha abajo 15"/>
          <p:cNvSpPr/>
          <p:nvPr/>
        </p:nvSpPr>
        <p:spPr>
          <a:xfrm rot="17930757">
            <a:off x="3411396" y="2324760"/>
            <a:ext cx="685800" cy="96883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Flecha abajo 16"/>
          <p:cNvSpPr/>
          <p:nvPr/>
        </p:nvSpPr>
        <p:spPr>
          <a:xfrm rot="14343639">
            <a:off x="3409356" y="3542373"/>
            <a:ext cx="685800" cy="96883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013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9" grpId="0" animBg="1"/>
      <p:bldP spid="10" grpId="0"/>
      <p:bldP spid="13" grpId="0"/>
      <p:bldP spid="15" grpId="0"/>
      <p:bldP spid="16" grpId="0" animBg="1"/>
      <p:bldP spid="1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ft-Right Arrow 6"/>
          <p:cNvSpPr/>
          <p:nvPr/>
        </p:nvSpPr>
        <p:spPr>
          <a:xfrm>
            <a:off x="3497943" y="2699656"/>
            <a:ext cx="5065486" cy="79828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83996" y="2574611"/>
            <a:ext cx="22733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RDBMS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03997" y="2574611"/>
            <a:ext cx="30027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noRDBMS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465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noRDBMS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Proviene de </a:t>
            </a:r>
            <a:r>
              <a:rPr lang="es-MX" b="1" dirty="0" smtClean="0"/>
              <a:t>no-</a:t>
            </a:r>
            <a:r>
              <a:rPr lang="es-MX" b="1" dirty="0" err="1" smtClean="0"/>
              <a:t>Relational</a:t>
            </a:r>
            <a:r>
              <a:rPr lang="es-MX" b="1" dirty="0" smtClean="0"/>
              <a:t> </a:t>
            </a:r>
            <a:r>
              <a:rPr lang="es-MX" b="1" dirty="0" err="1" smtClean="0"/>
              <a:t>Database</a:t>
            </a:r>
            <a:r>
              <a:rPr lang="es-MX" b="1" dirty="0" smtClean="0"/>
              <a:t> Management </a:t>
            </a:r>
            <a:r>
              <a:rPr lang="es-MX" b="1" dirty="0" err="1" smtClean="0"/>
              <a:t>System</a:t>
            </a:r>
            <a:endParaRPr lang="es-MX" b="1" dirty="0" smtClean="0"/>
          </a:p>
          <a:p>
            <a:r>
              <a:rPr lang="es-MX" dirty="0" smtClean="0"/>
              <a:t>No sigue el modelo relacional </a:t>
            </a:r>
          </a:p>
          <a:p>
            <a:r>
              <a:rPr lang="es-MX" dirty="0" smtClean="0"/>
              <a:t>También conocido como BD </a:t>
            </a:r>
            <a:r>
              <a:rPr lang="es-MX" dirty="0" err="1" smtClean="0"/>
              <a:t>noSQL</a:t>
            </a:r>
            <a:r>
              <a:rPr lang="es-MX" dirty="0" smtClean="0"/>
              <a:t> </a:t>
            </a:r>
            <a:endParaRPr lang="es-MX" dirty="0" smtClean="0"/>
          </a:p>
          <a:p>
            <a:pPr lvl="1"/>
            <a:r>
              <a:rPr lang="es-MX" dirty="0" err="1" smtClean="0"/>
              <a:t>Not</a:t>
            </a:r>
            <a:r>
              <a:rPr lang="es-MX" dirty="0" smtClean="0"/>
              <a:t> </a:t>
            </a:r>
            <a:r>
              <a:rPr lang="es-MX" dirty="0" err="1" smtClean="0"/>
              <a:t>Only</a:t>
            </a:r>
            <a:r>
              <a:rPr lang="es-MX" dirty="0" smtClean="0"/>
              <a:t> SQL</a:t>
            </a:r>
            <a:endParaRPr lang="es-MX" dirty="0" smtClean="0"/>
          </a:p>
          <a:p>
            <a:r>
              <a:rPr lang="es-MX" dirty="0" smtClean="0"/>
              <a:t>Características</a:t>
            </a:r>
          </a:p>
          <a:p>
            <a:pPr lvl="1"/>
            <a:r>
              <a:rPr lang="es-MX" dirty="0" smtClean="0"/>
              <a:t>Esquema flexible</a:t>
            </a:r>
          </a:p>
          <a:p>
            <a:pPr lvl="1"/>
            <a:r>
              <a:rPr lang="es-MX" dirty="0" smtClean="0"/>
              <a:t>Datos sin estructurar</a:t>
            </a:r>
          </a:p>
          <a:p>
            <a:endParaRPr lang="es-MX" dirty="0"/>
          </a:p>
        </p:txBody>
      </p:sp>
      <p:pic>
        <p:nvPicPr>
          <p:cNvPr id="2050" name="Picture 2" descr="Resultado de imagen para caracteristicas nosql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6" t="20431" r="11344" b="15398"/>
          <a:stretch/>
        </p:blipFill>
        <p:spPr bwMode="auto">
          <a:xfrm>
            <a:off x="5802084" y="1690687"/>
            <a:ext cx="6389916" cy="245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99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988" y="870854"/>
            <a:ext cx="7576461" cy="505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Representaciones</a:t>
            </a:r>
            <a:r>
              <a:rPr lang="en-US" dirty="0" smtClean="0"/>
              <a:t> de </a:t>
            </a:r>
            <a:r>
              <a:rPr lang="en-US" dirty="0" err="1" smtClean="0"/>
              <a:t>noRDBMS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Clave-Valor</a:t>
            </a:r>
          </a:p>
          <a:p>
            <a:pPr lvl="1"/>
            <a:r>
              <a:rPr lang="en-US" dirty="0" err="1" smtClean="0"/>
              <a:t>Utiliza</a:t>
            </a:r>
            <a:r>
              <a:rPr lang="en-US" dirty="0" smtClean="0"/>
              <a:t> Hash-Maps</a:t>
            </a:r>
          </a:p>
          <a:p>
            <a:pPr lvl="1"/>
            <a:r>
              <a:rPr lang="en-US" dirty="0" smtClean="0"/>
              <a:t>DS: </a:t>
            </a:r>
            <a:r>
              <a:rPr lang="en-US" dirty="0" err="1" smtClean="0"/>
              <a:t>Redis</a:t>
            </a:r>
            <a:r>
              <a:rPr lang="en-US" dirty="0" smtClean="0"/>
              <a:t> y </a:t>
            </a:r>
            <a:r>
              <a:rPr lang="en-US" dirty="0" err="1" smtClean="0"/>
              <a:t>Memcached</a:t>
            </a:r>
            <a:endParaRPr lang="en-US" dirty="0" smtClean="0"/>
          </a:p>
          <a:p>
            <a:r>
              <a:rPr lang="en-US" dirty="0" err="1"/>
              <a:t>Familia</a:t>
            </a:r>
            <a:r>
              <a:rPr lang="en-US" dirty="0"/>
              <a:t> de </a:t>
            </a:r>
            <a:r>
              <a:rPr lang="en-US" dirty="0" err="1"/>
              <a:t>Columnas</a:t>
            </a:r>
            <a:endParaRPr lang="en-US" dirty="0"/>
          </a:p>
          <a:p>
            <a:pPr lvl="1"/>
            <a:r>
              <a:rPr lang="en-US" dirty="0" err="1"/>
              <a:t>Basado</a:t>
            </a:r>
            <a:r>
              <a:rPr lang="en-US" dirty="0"/>
              <a:t> en Clave-Valor</a:t>
            </a:r>
          </a:p>
          <a:p>
            <a:pPr lvl="1"/>
            <a:r>
              <a:rPr lang="en-US" dirty="0"/>
              <a:t>Fila: Clave-Valor; </a:t>
            </a:r>
            <a:r>
              <a:rPr lang="en-US" dirty="0" err="1"/>
              <a:t>Columna</a:t>
            </a:r>
            <a:r>
              <a:rPr lang="en-US" dirty="0"/>
              <a:t>: +Timestamp</a:t>
            </a:r>
          </a:p>
          <a:p>
            <a:pPr lvl="1"/>
            <a:r>
              <a:rPr lang="en-US" dirty="0"/>
              <a:t>DS: Cassandra, </a:t>
            </a:r>
            <a:r>
              <a:rPr lang="en-US" dirty="0" err="1"/>
              <a:t>Hbase</a:t>
            </a:r>
            <a:endParaRPr lang="en-US" dirty="0"/>
          </a:p>
          <a:p>
            <a:r>
              <a:rPr lang="en-US" dirty="0" err="1"/>
              <a:t>Grafo</a:t>
            </a:r>
            <a:endParaRPr lang="en-US" dirty="0"/>
          </a:p>
          <a:p>
            <a:pPr lvl="1"/>
            <a:r>
              <a:rPr lang="en-US" dirty="0" err="1"/>
              <a:t>Grafo</a:t>
            </a:r>
            <a:r>
              <a:rPr lang="en-US" dirty="0"/>
              <a:t> para </a:t>
            </a:r>
            <a:r>
              <a:rPr lang="en-US" dirty="0" err="1"/>
              <a:t>representar</a:t>
            </a:r>
            <a:r>
              <a:rPr lang="en-US" dirty="0"/>
              <a:t> </a:t>
            </a:r>
            <a:r>
              <a:rPr lang="en-US" dirty="0" err="1"/>
              <a:t>relaciones</a:t>
            </a:r>
            <a:r>
              <a:rPr lang="en-US" dirty="0"/>
              <a:t>: </a:t>
            </a:r>
            <a:r>
              <a:rPr lang="en-US" dirty="0" err="1"/>
              <a:t>nodo</a:t>
            </a:r>
            <a:r>
              <a:rPr lang="en-US" dirty="0"/>
              <a:t>, </a:t>
            </a:r>
            <a:r>
              <a:rPr lang="en-US" dirty="0" err="1"/>
              <a:t>arco</a:t>
            </a:r>
            <a:r>
              <a:rPr lang="en-US" dirty="0"/>
              <a:t> y </a:t>
            </a:r>
            <a:r>
              <a:rPr lang="en-US" dirty="0" err="1"/>
              <a:t>relación</a:t>
            </a:r>
            <a:endParaRPr lang="en-US" dirty="0"/>
          </a:p>
          <a:p>
            <a:pPr lvl="1"/>
            <a:r>
              <a:rPr lang="en-US" dirty="0"/>
              <a:t>DS: Neo4j, </a:t>
            </a:r>
            <a:r>
              <a:rPr lang="en-US" dirty="0" err="1"/>
              <a:t>Cayley</a:t>
            </a:r>
            <a:r>
              <a:rPr lang="en-US" dirty="0"/>
              <a:t>, Titan</a:t>
            </a:r>
          </a:p>
          <a:p>
            <a:r>
              <a:rPr lang="en-US" dirty="0" smtClean="0"/>
              <a:t>Document</a:t>
            </a:r>
            <a:endParaRPr lang="en-US" dirty="0" smtClean="0"/>
          </a:p>
          <a:p>
            <a:pPr lvl="1"/>
            <a:r>
              <a:rPr lang="en-US" dirty="0" smtClean="0"/>
              <a:t>Semi-</a:t>
            </a:r>
            <a:r>
              <a:rPr lang="en-US" dirty="0" err="1" smtClean="0"/>
              <a:t>estructurado</a:t>
            </a:r>
            <a:r>
              <a:rPr lang="en-US" dirty="0" smtClean="0"/>
              <a:t> para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anidados</a:t>
            </a:r>
            <a:endParaRPr lang="en-US" dirty="0" smtClean="0"/>
          </a:p>
          <a:p>
            <a:pPr lvl="1"/>
            <a:r>
              <a:rPr lang="en-US" dirty="0" smtClean="0"/>
              <a:t>DS: MongoDB(BSON), RIAK, </a:t>
            </a:r>
            <a:r>
              <a:rPr lang="en-US" dirty="0" err="1" smtClean="0"/>
              <a:t>CouchDB</a:t>
            </a:r>
            <a:endParaRPr lang="en-US" dirty="0" smtClean="0"/>
          </a:p>
        </p:txBody>
      </p:sp>
      <p:pic>
        <p:nvPicPr>
          <p:cNvPr id="1026" name="Picture 2" descr="Resultado de imagen para caracteristicas nosq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124868"/>
            <a:ext cx="5905500" cy="37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11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sultado de imagen para sql vs nosq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4" b="7567"/>
          <a:stretch/>
        </p:blipFill>
        <p:spPr bwMode="auto">
          <a:xfrm>
            <a:off x="620132" y="348344"/>
            <a:ext cx="11016697" cy="585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61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10800000">
            <a:off x="294333" y="365125"/>
            <a:ext cx="2628900" cy="5811838"/>
          </a:xfrm>
        </p:spPr>
        <p:txBody>
          <a:bodyPr/>
          <a:lstStyle/>
          <a:p>
            <a:pPr algn="ctr"/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servidores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589" y="365197"/>
            <a:ext cx="4460596" cy="581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7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068" y="2191658"/>
            <a:ext cx="6205703" cy="266834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Relacional</a:t>
            </a:r>
            <a:r>
              <a:rPr lang="en-US" dirty="0" smtClean="0"/>
              <a:t> - No </a:t>
            </a:r>
            <a:r>
              <a:rPr lang="en-US" dirty="0" err="1" smtClean="0"/>
              <a:t>Relacional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72" y="1690688"/>
            <a:ext cx="3810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2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7291" t="28147" r="3646" b="23149"/>
          <a:stretch/>
        </p:blipFill>
        <p:spPr>
          <a:xfrm>
            <a:off x="114300" y="1006929"/>
            <a:ext cx="1198498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4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368" y="0"/>
            <a:ext cx="7306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4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Object Document Mapping</a:t>
            </a:r>
          </a:p>
          <a:p>
            <a:pPr lvl="1"/>
            <a:r>
              <a:rPr lang="en-US" dirty="0" smtClean="0"/>
              <a:t>Para </a:t>
            </a:r>
            <a:r>
              <a:rPr lang="en-US" dirty="0" err="1" smtClean="0"/>
              <a:t>noRDBMS</a:t>
            </a:r>
            <a:endParaRPr lang="en-US" dirty="0" smtClean="0"/>
          </a:p>
          <a:p>
            <a:r>
              <a:rPr lang="en-US" dirty="0" err="1" smtClean="0"/>
              <a:t>Soporte</a:t>
            </a:r>
            <a:r>
              <a:rPr lang="en-US" dirty="0" smtClean="0"/>
              <a:t> de </a:t>
            </a:r>
            <a:r>
              <a:rPr lang="en-US" dirty="0" err="1" smtClean="0"/>
              <a:t>colecciones</a:t>
            </a:r>
            <a:endParaRPr lang="en-US" dirty="0" smtClean="0"/>
          </a:p>
          <a:p>
            <a:pPr lvl="1"/>
            <a:r>
              <a:rPr lang="en-US" dirty="0" err="1" smtClean="0"/>
              <a:t>OneToMany</a:t>
            </a:r>
            <a:endParaRPr lang="en-US" dirty="0" smtClean="0"/>
          </a:p>
          <a:p>
            <a:pPr lvl="1"/>
            <a:r>
              <a:rPr lang="en-US" dirty="0" err="1" smtClean="0"/>
              <a:t>ManyToOne</a:t>
            </a:r>
            <a:endParaRPr lang="en-US" dirty="0"/>
          </a:p>
          <a:p>
            <a:pPr lvl="1"/>
            <a:r>
              <a:rPr lang="en-US" dirty="0" err="1" smtClean="0"/>
              <a:t>ManyToMany</a:t>
            </a:r>
            <a:endParaRPr lang="en-US" dirty="0" smtClean="0"/>
          </a:p>
          <a:p>
            <a:r>
              <a:rPr lang="en-US" dirty="0" err="1" smtClean="0"/>
              <a:t>Documentos</a:t>
            </a:r>
            <a:r>
              <a:rPr lang="en-US" dirty="0" smtClean="0"/>
              <a:t> </a:t>
            </a:r>
            <a:r>
              <a:rPr lang="en-US" dirty="0" err="1" smtClean="0"/>
              <a:t>embebidos</a:t>
            </a:r>
            <a:endParaRPr lang="en-US" dirty="0" smtClean="0"/>
          </a:p>
          <a:p>
            <a:r>
              <a:rPr lang="en-US" dirty="0" err="1" smtClean="0"/>
              <a:t>Cascada</a:t>
            </a:r>
            <a:r>
              <a:rPr lang="en-US" dirty="0" smtClean="0"/>
              <a:t>: </a:t>
            </a:r>
            <a:r>
              <a:rPr lang="en-US" dirty="0" err="1" smtClean="0"/>
              <a:t>persistencia</a:t>
            </a:r>
            <a:r>
              <a:rPr lang="en-US" dirty="0" smtClean="0"/>
              <a:t> y </a:t>
            </a:r>
            <a:r>
              <a:rPr lang="en-US" dirty="0" err="1" smtClean="0"/>
              <a:t>eliminación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2" y="2123622"/>
            <a:ext cx="60960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7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err="1" smtClean="0"/>
              <a:t>DBaas</a:t>
            </a:r>
            <a:endParaRPr lang="es-MX" dirty="0"/>
          </a:p>
        </p:txBody>
      </p:sp>
      <p:pic>
        <p:nvPicPr>
          <p:cNvPr id="5124" name="Picture 4" descr="Resultado de imagen para rest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4" y="3554527"/>
            <a:ext cx="4809360" cy="262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689" y="2456770"/>
            <a:ext cx="2857500" cy="8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esultado de imagen para mla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261" y="2047876"/>
            <a:ext cx="3287447" cy="164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Resultado de imagen para mla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905" y="3554527"/>
            <a:ext cx="4921523" cy="231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48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Seguridad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7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n para web security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403" y="366712"/>
            <a:ext cx="7595053" cy="567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98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Problemas de seguridad comunes</a:t>
            </a:r>
            <a:endParaRPr lang="es-MX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Ataques al servidor</a:t>
            </a:r>
          </a:p>
          <a:p>
            <a:r>
              <a:rPr lang="es-MX" dirty="0" smtClean="0"/>
              <a:t>Punto de ataque más común: formularios HTML</a:t>
            </a:r>
          </a:p>
          <a:p>
            <a:r>
              <a:rPr lang="es-MX" dirty="0" smtClean="0"/>
              <a:t>Clave: la forma cómo el servidor maneja los formularios</a:t>
            </a:r>
          </a:p>
          <a:p>
            <a:endParaRPr lang="es-MX" dirty="0"/>
          </a:p>
        </p:txBody>
      </p:sp>
      <p:pic>
        <p:nvPicPr>
          <p:cNvPr id="7170" name="Picture 2" descr="Resultado de imagen para xss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97015"/>
            <a:ext cx="5181600" cy="320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02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XSS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Tipo de Inyección</a:t>
            </a:r>
          </a:p>
          <a:p>
            <a:r>
              <a:rPr lang="es-MX" dirty="0" smtClean="0"/>
              <a:t>Script maliciosos son inyectados </a:t>
            </a:r>
          </a:p>
        </p:txBody>
      </p:sp>
      <p:pic>
        <p:nvPicPr>
          <p:cNvPr id="8196" name="Picture 4" descr="Resultado de imagen para xss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834353"/>
            <a:ext cx="5181600" cy="233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52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14679" r="78151" b="75741"/>
          <a:stretch/>
        </p:blipFill>
        <p:spPr>
          <a:xfrm>
            <a:off x="1038390" y="2046515"/>
            <a:ext cx="4611296" cy="1137356"/>
          </a:xfrm>
          <a:prstGeom prst="rect">
            <a:avLst/>
          </a:prstGeom>
        </p:spPr>
      </p:pic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 smtClean="0"/>
              <a:t>De ingresar:</a:t>
            </a:r>
          </a:p>
          <a:p>
            <a:pPr lvl="1"/>
            <a:r>
              <a:rPr lang="es-MX" b="1" dirty="0" smtClean="0"/>
              <a:t>" </a:t>
            </a:r>
            <a:r>
              <a:rPr lang="es-MX" b="1" dirty="0" err="1"/>
              <a:t>onload</a:t>
            </a:r>
            <a:r>
              <a:rPr lang="es-MX" b="1" dirty="0"/>
              <a:t>=</a:t>
            </a:r>
            <a:r>
              <a:rPr lang="es-MX" b="1" dirty="0" err="1"/>
              <a:t>alert</a:t>
            </a:r>
            <a:r>
              <a:rPr lang="es-MX" b="1" dirty="0"/>
              <a:t>(1</a:t>
            </a:r>
            <a:r>
              <a:rPr lang="es-MX" b="1" dirty="0" smtClean="0"/>
              <a:t>) </a:t>
            </a:r>
            <a:r>
              <a:rPr lang="es-MX" dirty="0" smtClean="0"/>
              <a:t>Añadirá un </a:t>
            </a:r>
            <a:r>
              <a:rPr lang="es-MX" dirty="0" err="1" smtClean="0"/>
              <a:t>callback</a:t>
            </a:r>
            <a:r>
              <a:rPr lang="es-MX" dirty="0" smtClean="0"/>
              <a:t> al </a:t>
            </a:r>
            <a:r>
              <a:rPr lang="es-MX" dirty="0" err="1" smtClean="0"/>
              <a:t>eventlo</a:t>
            </a:r>
            <a:r>
              <a:rPr lang="es-MX" dirty="0" smtClean="0"/>
              <a:t> </a:t>
            </a:r>
            <a:r>
              <a:rPr lang="es-MX" dirty="0" err="1" smtClean="0"/>
              <a:t>onload</a:t>
            </a:r>
            <a:r>
              <a:rPr lang="es-MX" dirty="0" smtClean="0"/>
              <a:t> del DOM</a:t>
            </a:r>
          </a:p>
          <a:p>
            <a:pPr lvl="1"/>
            <a:endParaRPr lang="en-US" dirty="0"/>
          </a:p>
          <a:p>
            <a:pPr lvl="1"/>
            <a:r>
              <a:rPr lang="es-MX" b="1" dirty="0"/>
              <a:t>&lt;script&gt;</a:t>
            </a:r>
            <a:r>
              <a:rPr lang="es-MX" b="1" dirty="0" err="1"/>
              <a:t>alert</a:t>
            </a:r>
            <a:r>
              <a:rPr lang="es-MX" b="1" dirty="0"/>
              <a:t>(1)&lt;/script&gt;</a:t>
            </a:r>
            <a:r>
              <a:rPr lang="es-MX" dirty="0"/>
              <a:t> El script se ejecutará</a:t>
            </a:r>
          </a:p>
          <a:p>
            <a:pPr lvl="1"/>
            <a:endParaRPr lang="es-MX" b="1" dirty="0" smtClean="0"/>
          </a:p>
          <a:p>
            <a:pPr lvl="1"/>
            <a:r>
              <a:rPr lang="es-MX" b="1" dirty="0" err="1" smtClean="0"/>
              <a:t>javascript:alert</a:t>
            </a:r>
            <a:r>
              <a:rPr lang="es-MX" b="1" dirty="0" smtClean="0"/>
              <a:t>(1);</a:t>
            </a:r>
            <a:r>
              <a:rPr lang="es-MX" dirty="0" smtClean="0"/>
              <a:t> Ejecutará este código cuando el usuario haga clic </a:t>
            </a:r>
          </a:p>
          <a:p>
            <a:pPr lvl="1"/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838200" y="3194757"/>
            <a:ext cx="4397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smtClean="0"/>
              <a:t>Puede ser cualquier script, por ejemplo ejecutar cualquier operación en nombre del usuario</a:t>
            </a:r>
          </a:p>
          <a:p>
            <a:pPr algn="ctr"/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110906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Servidor</a:t>
            </a:r>
            <a:r>
              <a:rPr lang="en-US" dirty="0" smtClean="0"/>
              <a:t> </a:t>
            </a:r>
            <a:r>
              <a:rPr lang="en-US" dirty="0"/>
              <a:t>web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4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Ataque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50" t="14686" r="77901" b="77253"/>
          <a:stretch/>
        </p:blipFill>
        <p:spPr>
          <a:xfrm>
            <a:off x="838200" y="1704619"/>
            <a:ext cx="3770489" cy="77893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-125" t="16996" r="76004" b="69396"/>
          <a:stretch/>
        </p:blipFill>
        <p:spPr>
          <a:xfrm>
            <a:off x="3660422" y="4458491"/>
            <a:ext cx="4411134" cy="1399825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 rot="19738374">
            <a:off x="3438621" y="2720623"/>
            <a:ext cx="697089" cy="1264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Flecha abajo 8"/>
          <p:cNvSpPr/>
          <p:nvPr/>
        </p:nvSpPr>
        <p:spPr>
          <a:xfrm rot="12825034">
            <a:off x="7184786" y="2718516"/>
            <a:ext cx="697089" cy="1264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31875" t="8766" r="32260" b="72184"/>
          <a:stretch/>
        </p:blipFill>
        <p:spPr>
          <a:xfrm>
            <a:off x="7275690" y="1226618"/>
            <a:ext cx="4701822" cy="140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4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Mitigación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s-MX" b="1" dirty="0"/>
              <a:t>" </a:t>
            </a:r>
            <a:r>
              <a:rPr lang="es-MX" b="1" dirty="0" err="1"/>
              <a:t>onload</a:t>
            </a:r>
            <a:r>
              <a:rPr lang="es-MX" b="1" dirty="0"/>
              <a:t>=</a:t>
            </a:r>
            <a:r>
              <a:rPr lang="es-MX" b="1" dirty="0" err="1"/>
              <a:t>alert</a:t>
            </a:r>
            <a:r>
              <a:rPr lang="es-MX" b="1" dirty="0"/>
              <a:t>(1) </a:t>
            </a:r>
            <a:r>
              <a:rPr lang="es-MX" dirty="0"/>
              <a:t>Añadirá un </a:t>
            </a:r>
            <a:r>
              <a:rPr lang="es-MX" dirty="0" err="1"/>
              <a:t>callback</a:t>
            </a:r>
            <a:r>
              <a:rPr lang="es-MX" dirty="0"/>
              <a:t> al </a:t>
            </a:r>
            <a:r>
              <a:rPr lang="es-MX" dirty="0" err="1"/>
              <a:t>eventlo</a:t>
            </a:r>
            <a:r>
              <a:rPr lang="es-MX" dirty="0"/>
              <a:t> </a:t>
            </a:r>
            <a:r>
              <a:rPr lang="es-MX" dirty="0" err="1"/>
              <a:t>onload</a:t>
            </a:r>
            <a:r>
              <a:rPr lang="es-MX" dirty="0"/>
              <a:t> del DOM</a:t>
            </a:r>
          </a:p>
          <a:p>
            <a:endParaRPr lang="en-US" dirty="0"/>
          </a:p>
          <a:p>
            <a:r>
              <a:rPr lang="es-MX" b="1" dirty="0"/>
              <a:t>&lt;script&gt;</a:t>
            </a:r>
            <a:r>
              <a:rPr lang="es-MX" b="1" dirty="0" err="1"/>
              <a:t>alert</a:t>
            </a:r>
            <a:r>
              <a:rPr lang="es-MX" b="1" dirty="0"/>
              <a:t>(1)&lt;/script&gt;</a:t>
            </a:r>
            <a:r>
              <a:rPr lang="es-MX" dirty="0"/>
              <a:t> El script se ejecutará</a:t>
            </a:r>
          </a:p>
          <a:p>
            <a:endParaRPr lang="es-MX" b="1" dirty="0" smtClean="0"/>
          </a:p>
          <a:p>
            <a:r>
              <a:rPr lang="es-MX" b="1" dirty="0" err="1" smtClean="0"/>
              <a:t>javascript:alert</a:t>
            </a:r>
            <a:r>
              <a:rPr lang="es-MX" b="1" dirty="0" smtClean="0"/>
              <a:t>(1</a:t>
            </a:r>
            <a:r>
              <a:rPr lang="es-MX" b="1" dirty="0"/>
              <a:t>);</a:t>
            </a:r>
            <a:r>
              <a:rPr lang="es-MX" dirty="0"/>
              <a:t> Ejecutará este código cuando el usuario haga clic </a:t>
            </a:r>
          </a:p>
          <a:p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s-MX" dirty="0" err="1" smtClean="0"/>
              <a:t>Chrome</a:t>
            </a:r>
            <a:r>
              <a:rPr lang="es-MX" dirty="0" smtClean="0"/>
              <a:t> lanza un error. Este comportamiento puede ser controlado con </a:t>
            </a:r>
            <a:r>
              <a:rPr lang="es-MX" dirty="0"/>
              <a:t>la cabecera 'X-XSS-</a:t>
            </a:r>
            <a:r>
              <a:rPr lang="es-MX" dirty="0" err="1"/>
              <a:t>Protection</a:t>
            </a:r>
            <a:r>
              <a:rPr lang="es-MX" dirty="0"/>
              <a:t>' </a:t>
            </a:r>
            <a:r>
              <a:rPr lang="es-MX" dirty="0" err="1" smtClean="0"/>
              <a:t>header</a:t>
            </a:r>
            <a:endParaRPr lang="es-MX" dirty="0" smtClean="0"/>
          </a:p>
          <a:p>
            <a:r>
              <a:rPr lang="es-MX" dirty="0" smtClean="0"/>
              <a:t>El manejador de plantillas (Jinja2) utiliza </a:t>
            </a:r>
            <a:r>
              <a:rPr lang="es-MX" i="1" dirty="0" err="1" smtClean="0"/>
              <a:t>escaping</a:t>
            </a:r>
            <a:r>
              <a:rPr lang="es-MX" dirty="0" smtClean="0"/>
              <a:t> (previene que ciertos caracteres formen parte de la codificación</a:t>
            </a:r>
            <a:r>
              <a:rPr lang="en-US" dirty="0" smtClean="0"/>
              <a:t>)</a:t>
            </a:r>
          </a:p>
          <a:p>
            <a:r>
              <a:rPr lang="es-MX" dirty="0" smtClean="0"/>
              <a:t>Agregar la cabecera a la respuesta</a:t>
            </a:r>
            <a:r>
              <a:rPr lang="es-MX" dirty="0"/>
              <a:t> </a:t>
            </a:r>
            <a:r>
              <a:rPr lang="es-MX" dirty="0" smtClean="0"/>
              <a:t/>
            </a:r>
            <a:br>
              <a:rPr lang="es-MX" dirty="0" smtClean="0"/>
            </a:br>
            <a:r>
              <a:rPr lang="es-MX" b="1" i="1" dirty="0" smtClean="0"/>
              <a:t>Content-Security-</a:t>
            </a:r>
            <a:r>
              <a:rPr lang="es-MX" b="1" i="1" dirty="0" err="1" smtClean="0"/>
              <a:t>Policy</a:t>
            </a:r>
            <a:endParaRPr lang="es-MX" b="1" i="1" dirty="0" smtClean="0"/>
          </a:p>
        </p:txBody>
      </p:sp>
    </p:spTree>
    <p:extLst>
      <p:ext uri="{BB962C8B-B14F-4D97-AF65-F5344CB8AC3E}">
        <p14:creationId xmlns:p14="http://schemas.microsoft.com/office/powerpoint/2010/main" val="8509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CSP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i="1" dirty="0" smtClean="0"/>
              <a:t>Content Security </a:t>
            </a:r>
            <a:r>
              <a:rPr lang="es-MX" i="1" dirty="0" err="1" smtClean="0"/>
              <a:t>Policy</a:t>
            </a:r>
            <a:r>
              <a:rPr lang="es-MX" i="1" dirty="0" smtClean="0"/>
              <a:t> </a:t>
            </a:r>
          </a:p>
          <a:p>
            <a:r>
              <a:rPr lang="en-US" dirty="0" err="1" smtClean="0"/>
              <a:t>Mecanismo</a:t>
            </a:r>
            <a:r>
              <a:rPr lang="en-US" dirty="0" smtClean="0"/>
              <a:t> para </a:t>
            </a:r>
            <a:r>
              <a:rPr lang="en-US" dirty="0" err="1" smtClean="0"/>
              <a:t>proteger</a:t>
            </a:r>
            <a:r>
              <a:rPr lang="en-US" dirty="0" smtClean="0"/>
              <a:t> de </a:t>
            </a:r>
            <a:r>
              <a:rPr lang="en-US" dirty="0" err="1" smtClean="0"/>
              <a:t>ataque</a:t>
            </a:r>
            <a:r>
              <a:rPr lang="en-US" dirty="0" smtClean="0"/>
              <a:t> XSS y </a:t>
            </a:r>
            <a:r>
              <a:rPr lang="es-MX" dirty="0" err="1" smtClean="0"/>
              <a:t>Clickjacking</a:t>
            </a:r>
            <a:r>
              <a:rPr lang="es-MX" dirty="0" smtClean="0"/>
              <a:t> 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especifican</a:t>
            </a:r>
            <a:r>
              <a:rPr lang="en-US" dirty="0"/>
              <a:t> </a:t>
            </a:r>
            <a:r>
              <a:rPr lang="en-US" dirty="0" err="1" smtClean="0"/>
              <a:t>lugares</a:t>
            </a:r>
            <a:r>
              <a:rPr lang="en-US" dirty="0" smtClean="0"/>
              <a:t> </a:t>
            </a:r>
            <a:r>
              <a:rPr lang="en-US" dirty="0" err="1" smtClean="0"/>
              <a:t>seguros</a:t>
            </a:r>
            <a:r>
              <a:rPr lang="en-US" dirty="0" smtClean="0"/>
              <a:t> para </a:t>
            </a:r>
            <a:r>
              <a:rPr lang="en-US" dirty="0" err="1" smtClean="0"/>
              <a:t>cargar</a:t>
            </a:r>
            <a:endParaRPr lang="en-US" dirty="0" smtClean="0"/>
          </a:p>
          <a:p>
            <a:pPr lvl="1"/>
            <a:r>
              <a:rPr lang="en-US" dirty="0" smtClean="0"/>
              <a:t>JS</a:t>
            </a:r>
          </a:p>
          <a:p>
            <a:pPr lvl="1"/>
            <a:r>
              <a:rPr lang="en-US" dirty="0" smtClean="0"/>
              <a:t>Fuentes</a:t>
            </a:r>
          </a:p>
          <a:p>
            <a:pPr lvl="1"/>
            <a:r>
              <a:rPr lang="en-US" dirty="0" smtClean="0"/>
              <a:t>CSS, </a:t>
            </a:r>
            <a:r>
              <a:rPr lang="en-US" dirty="0" err="1" smtClean="0"/>
              <a:t>otros</a:t>
            </a:r>
            <a:endParaRPr lang="en-US" dirty="0" smtClean="0"/>
          </a:p>
          <a:p>
            <a:r>
              <a:rPr lang="en-US" dirty="0" err="1" smtClean="0"/>
              <a:t>Previene</a:t>
            </a:r>
            <a:r>
              <a:rPr lang="en-US" dirty="0" smtClean="0"/>
              <a:t> la </a:t>
            </a:r>
            <a:r>
              <a:rPr lang="en-US" dirty="0" err="1" smtClean="0"/>
              <a:t>ejecuci</a:t>
            </a:r>
            <a:r>
              <a:rPr lang="es-MX" dirty="0" err="1" smtClean="0"/>
              <a:t>ón</a:t>
            </a:r>
            <a:r>
              <a:rPr lang="es-MX" dirty="0" smtClean="0"/>
              <a:t> de código </a:t>
            </a:r>
            <a:r>
              <a:rPr lang="es-MX" i="1" dirty="0" err="1" smtClean="0"/>
              <a:t>inline</a:t>
            </a:r>
            <a:endParaRPr lang="es-MX" dirty="0"/>
          </a:p>
        </p:txBody>
      </p:sp>
      <p:pic>
        <p:nvPicPr>
          <p:cNvPr id="9218" name="Picture 2" descr="Resultado de imagen para Content Security PolicyÂ 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369124"/>
            <a:ext cx="5181600" cy="126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21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CSRF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i="1" dirty="0"/>
              <a:t>Cross-</a:t>
            </a:r>
            <a:r>
              <a:rPr lang="es-MX" i="1" dirty="0" err="1"/>
              <a:t>Site</a:t>
            </a:r>
            <a:r>
              <a:rPr lang="es-MX" i="1" dirty="0"/>
              <a:t> </a:t>
            </a:r>
            <a:r>
              <a:rPr lang="es-MX" i="1" dirty="0" err="1"/>
              <a:t>Request</a:t>
            </a:r>
            <a:r>
              <a:rPr lang="es-MX" i="1" dirty="0"/>
              <a:t> </a:t>
            </a:r>
            <a:r>
              <a:rPr lang="es-MX" i="1" dirty="0" err="1"/>
              <a:t>Forgery</a:t>
            </a:r>
            <a:r>
              <a:rPr lang="es-MX" i="1" dirty="0"/>
              <a:t> </a:t>
            </a:r>
            <a:endParaRPr lang="es-MX" i="1" dirty="0" smtClean="0"/>
          </a:p>
          <a:p>
            <a:r>
              <a:rPr lang="es-MX" dirty="0"/>
              <a:t>El usuario es engañado de utilizar el sitio del </a:t>
            </a:r>
            <a:r>
              <a:rPr lang="es-MX" dirty="0" smtClean="0"/>
              <a:t>atacante</a:t>
            </a:r>
          </a:p>
          <a:p>
            <a:r>
              <a:rPr lang="es-MX" dirty="0" smtClean="0"/>
              <a:t>Permite al atacante hacer requerimientos</a:t>
            </a:r>
          </a:p>
          <a:p>
            <a:pPr lvl="1"/>
            <a:r>
              <a:rPr lang="es-MX" dirty="0" smtClean="0"/>
              <a:t>A varios sitios</a:t>
            </a:r>
          </a:p>
          <a:p>
            <a:pPr lvl="1"/>
            <a:r>
              <a:rPr lang="es-MX" dirty="0" smtClean="0"/>
              <a:t>Fingiendo ser el usuario</a:t>
            </a:r>
          </a:p>
        </p:txBody>
      </p:sp>
      <p:pic>
        <p:nvPicPr>
          <p:cNvPr id="10242" name="Picture 2" descr="Resultado de imagen para CSRF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51522"/>
            <a:ext cx="5181600" cy="109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93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Ataque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70" t="17325" r="72284" b="57544"/>
          <a:stretch/>
        </p:blipFill>
        <p:spPr>
          <a:xfrm>
            <a:off x="377343" y="4336262"/>
            <a:ext cx="3974573" cy="2054577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23951" t="57380" r="60494" b="39058"/>
          <a:stretch/>
        </p:blipFill>
        <p:spPr>
          <a:xfrm>
            <a:off x="7459134" y="1541373"/>
            <a:ext cx="2844801" cy="36644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124" t="15788" r="73024" b="58024"/>
          <a:stretch/>
        </p:blipFill>
        <p:spPr>
          <a:xfrm>
            <a:off x="369804" y="1490619"/>
            <a:ext cx="3633610" cy="199333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512" t="17106" r="74056" b="56312"/>
          <a:stretch/>
        </p:blipFill>
        <p:spPr>
          <a:xfrm>
            <a:off x="7052734" y="3321557"/>
            <a:ext cx="4651021" cy="2734514"/>
          </a:xfrm>
          <a:prstGeom prst="rect">
            <a:avLst/>
          </a:prstGeom>
        </p:spPr>
      </p:pic>
      <p:sp>
        <p:nvSpPr>
          <p:cNvPr id="10" name="Flecha abajo 9"/>
          <p:cNvSpPr/>
          <p:nvPr/>
        </p:nvSpPr>
        <p:spPr>
          <a:xfrm>
            <a:off x="2016086" y="3321557"/>
            <a:ext cx="697089" cy="95826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 abajo 10"/>
          <p:cNvSpPr/>
          <p:nvPr/>
        </p:nvSpPr>
        <p:spPr>
          <a:xfrm rot="13854144">
            <a:off x="5172215" y="1234044"/>
            <a:ext cx="697089" cy="39886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 abajo 11"/>
          <p:cNvSpPr/>
          <p:nvPr/>
        </p:nvSpPr>
        <p:spPr>
          <a:xfrm>
            <a:off x="8532989" y="2146162"/>
            <a:ext cx="697089" cy="95826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CuadroTexto 12"/>
          <p:cNvSpPr txBox="1"/>
          <p:nvPr/>
        </p:nvSpPr>
        <p:spPr>
          <a:xfrm rot="19255188">
            <a:off x="4036447" y="2816322"/>
            <a:ext cx="210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/>
              <a:t>Con POST o con GET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418419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Mitigación</a:t>
            </a:r>
            <a:endParaRPr lang="es-MX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Utilizar</a:t>
            </a:r>
            <a:r>
              <a:rPr lang="en-US" dirty="0" smtClean="0"/>
              <a:t> tokens de </a:t>
            </a:r>
            <a:r>
              <a:rPr lang="en-US" dirty="0" err="1" smtClean="0"/>
              <a:t>seguridad</a:t>
            </a:r>
            <a:endParaRPr lang="en-US" dirty="0" smtClean="0"/>
          </a:p>
          <a:p>
            <a:pPr lvl="1"/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requerimiento</a:t>
            </a:r>
            <a:endParaRPr lang="en-US" dirty="0" smtClean="0"/>
          </a:p>
          <a:p>
            <a:pPr lvl="1"/>
            <a:r>
              <a:rPr lang="en-US" dirty="0" err="1" smtClean="0"/>
              <a:t>formularios</a:t>
            </a:r>
            <a:endParaRPr lang="en-US" dirty="0" smtClean="0"/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servidor</a:t>
            </a:r>
            <a:r>
              <a:rPr lang="en-US" dirty="0" smtClean="0"/>
              <a:t> </a:t>
            </a:r>
            <a:r>
              <a:rPr lang="en-US" dirty="0" err="1" smtClean="0"/>
              <a:t>valida</a:t>
            </a:r>
            <a:r>
              <a:rPr lang="en-US" dirty="0" smtClean="0"/>
              <a:t> el token</a:t>
            </a:r>
          </a:p>
          <a:p>
            <a:r>
              <a:rPr lang="en-US" dirty="0" err="1" smtClean="0"/>
              <a:t>Verificar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cabeceras</a:t>
            </a:r>
            <a:endParaRPr lang="en-US" dirty="0" smtClean="0"/>
          </a:p>
          <a:p>
            <a:pPr lvl="1"/>
            <a:r>
              <a:rPr lang="en-US" i="1" dirty="0" smtClean="0"/>
              <a:t>Origin</a:t>
            </a:r>
            <a:r>
              <a:rPr lang="en-US" dirty="0" smtClean="0"/>
              <a:t> </a:t>
            </a:r>
            <a:r>
              <a:rPr lang="es-MX" dirty="0" smtClean="0"/>
              <a:t>y</a:t>
            </a:r>
            <a:r>
              <a:rPr lang="en-US" dirty="0" smtClean="0"/>
              <a:t>/o </a:t>
            </a:r>
            <a:r>
              <a:rPr lang="en-US" i="1" dirty="0" smtClean="0"/>
              <a:t>Refer 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coincidir</a:t>
            </a:r>
            <a:r>
              <a:rPr lang="en-US" dirty="0" smtClean="0"/>
              <a:t> con el </a:t>
            </a:r>
            <a:r>
              <a:rPr lang="en-US" dirty="0" err="1" smtClean="0"/>
              <a:t>nombre</a:t>
            </a:r>
            <a:r>
              <a:rPr lang="en-US" dirty="0" smtClean="0"/>
              <a:t> real del </a:t>
            </a:r>
            <a:r>
              <a:rPr lang="en-US" dirty="0" err="1" smtClean="0"/>
              <a:t>servidor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GET no </a:t>
            </a:r>
            <a:r>
              <a:rPr lang="en-US" b="1" dirty="0" err="1" smtClean="0">
                <a:solidFill>
                  <a:srgbClr val="FF0000"/>
                </a:solidFill>
              </a:rPr>
              <a:t>deben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cambiar</a:t>
            </a:r>
            <a:r>
              <a:rPr lang="en-US" b="1" dirty="0" smtClean="0">
                <a:solidFill>
                  <a:srgbClr val="FF0000"/>
                </a:solidFill>
              </a:rPr>
              <a:t> el </a:t>
            </a:r>
            <a:r>
              <a:rPr lang="en-US" b="1" dirty="0" err="1" smtClean="0">
                <a:solidFill>
                  <a:srgbClr val="FF0000"/>
                </a:solidFill>
              </a:rPr>
              <a:t>estado</a:t>
            </a:r>
            <a:r>
              <a:rPr lang="en-US" b="1" dirty="0" smtClean="0">
                <a:solidFill>
                  <a:srgbClr val="FF0000"/>
                </a:solidFill>
              </a:rPr>
              <a:t> del </a:t>
            </a:r>
            <a:r>
              <a:rPr lang="en-US" b="1" dirty="0" err="1" smtClean="0">
                <a:solidFill>
                  <a:srgbClr val="FF0000"/>
                </a:solidFill>
              </a:rPr>
              <a:t>sistema</a:t>
            </a:r>
            <a:endParaRPr lang="es-MX" b="1" dirty="0">
              <a:solidFill>
                <a:srgbClr val="FF0000"/>
              </a:solidFill>
            </a:endParaRPr>
          </a:p>
        </p:txBody>
      </p:sp>
      <p:pic>
        <p:nvPicPr>
          <p:cNvPr id="11266" name="Picture 2" descr="Resultado de imagen para csrf token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044634"/>
            <a:ext cx="5181600" cy="191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08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servidor</a:t>
            </a:r>
            <a:r>
              <a:rPr lang="en-US" dirty="0" smtClean="0"/>
              <a:t> web?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i="1" u="sng" dirty="0" err="1"/>
              <a:t>Programa</a:t>
            </a:r>
            <a:r>
              <a:rPr lang="en-US" b="1" i="1" u="sng" dirty="0"/>
              <a:t> que </a:t>
            </a:r>
            <a:r>
              <a:rPr lang="en-US" b="1" i="1" u="sng" dirty="0" err="1"/>
              <a:t>contesta</a:t>
            </a:r>
            <a:r>
              <a:rPr lang="en-US" b="1" i="1" u="sng" dirty="0"/>
              <a:t> y genera la </a:t>
            </a:r>
            <a:r>
              <a:rPr lang="en-US" b="1" i="1" u="sng" dirty="0" err="1"/>
              <a:t>respuesta</a:t>
            </a:r>
            <a:r>
              <a:rPr lang="en-US" b="1" i="1" u="sng" dirty="0"/>
              <a:t> HTTP a las </a:t>
            </a:r>
            <a:r>
              <a:rPr lang="en-US" b="1" i="1" u="sng" dirty="0" smtClean="0"/>
              <a:t/>
            </a:r>
            <a:br>
              <a:rPr lang="en-US" b="1" i="1" u="sng" dirty="0" smtClean="0"/>
            </a:br>
            <a:r>
              <a:rPr lang="en-US" b="1" i="1" u="sng" dirty="0" err="1" smtClean="0"/>
              <a:t>peticiones</a:t>
            </a:r>
            <a:r>
              <a:rPr lang="en-US" b="1" i="1" u="sng" dirty="0" smtClean="0"/>
              <a:t> </a:t>
            </a:r>
            <a:r>
              <a:rPr lang="en-US" b="1" i="1" u="sng" dirty="0"/>
              <a:t>de </a:t>
            </a:r>
            <a:r>
              <a:rPr lang="en-US" b="1" i="1" u="sng" dirty="0" err="1"/>
              <a:t>recursos</a:t>
            </a:r>
            <a:r>
              <a:rPr lang="en-US" b="1" i="1" u="sng" dirty="0"/>
              <a:t> web </a:t>
            </a:r>
            <a:r>
              <a:rPr lang="en-US" b="1" i="1" u="sng" dirty="0" err="1"/>
              <a:t>por</a:t>
            </a:r>
            <a:r>
              <a:rPr lang="en-US" b="1" i="1" u="sng" dirty="0"/>
              <a:t> parte del </a:t>
            </a:r>
            <a:r>
              <a:rPr lang="en-US" b="1" i="1" u="sng" dirty="0" err="1" smtClean="0"/>
              <a:t>cliente</a:t>
            </a:r>
            <a:endParaRPr lang="en-US" b="1" i="1" u="sng" dirty="0" smtClean="0"/>
          </a:p>
          <a:p>
            <a:endParaRPr lang="en-US" sz="1600" dirty="0" smtClean="0"/>
          </a:p>
          <a:p>
            <a:r>
              <a:rPr lang="en-US" sz="2000" dirty="0" err="1" smtClean="0"/>
              <a:t>Trabajo</a:t>
            </a:r>
            <a:r>
              <a:rPr lang="en-US" sz="2000" dirty="0" smtClean="0"/>
              <a:t> </a:t>
            </a:r>
            <a:r>
              <a:rPr lang="en-US" sz="2000" dirty="0" err="1" smtClean="0"/>
              <a:t>básico</a:t>
            </a:r>
            <a:r>
              <a:rPr lang="en-US" sz="2000" dirty="0" smtClean="0"/>
              <a:t>:</a:t>
            </a:r>
          </a:p>
          <a:p>
            <a:pPr lvl="1"/>
            <a:r>
              <a:rPr lang="en-US" sz="1800" dirty="0" err="1" smtClean="0"/>
              <a:t>Conexión</a:t>
            </a:r>
            <a:r>
              <a:rPr lang="en-US" sz="1800" dirty="0" smtClean="0"/>
              <a:t> con el </a:t>
            </a:r>
            <a:r>
              <a:rPr lang="en-US" sz="1800" dirty="0" err="1" smtClean="0"/>
              <a:t>cliente</a:t>
            </a:r>
            <a:endParaRPr lang="en-US" sz="1800" dirty="0" smtClean="0"/>
          </a:p>
          <a:p>
            <a:pPr lvl="1"/>
            <a:r>
              <a:rPr lang="en-US" sz="1800" dirty="0" err="1" smtClean="0"/>
              <a:t>Mensajer</a:t>
            </a:r>
            <a:r>
              <a:rPr lang="es-MX" sz="1800" dirty="0" err="1" smtClean="0"/>
              <a:t>ía</a:t>
            </a:r>
            <a:r>
              <a:rPr lang="en-US" sz="1800" dirty="0" smtClean="0"/>
              <a:t> HTTP</a:t>
            </a:r>
          </a:p>
          <a:p>
            <a:r>
              <a:rPr lang="en-US" sz="2000" dirty="0" err="1" smtClean="0"/>
              <a:t>Trabajo</a:t>
            </a:r>
            <a:r>
              <a:rPr lang="en-US" sz="2000" dirty="0" smtClean="0"/>
              <a:t> </a:t>
            </a:r>
            <a:r>
              <a:rPr lang="en-US" sz="2000" dirty="0" err="1" smtClean="0"/>
              <a:t>avanzado</a:t>
            </a:r>
            <a:endParaRPr lang="en-US" sz="2000" dirty="0" smtClean="0"/>
          </a:p>
          <a:p>
            <a:pPr lvl="1"/>
            <a:r>
              <a:rPr lang="en-US" sz="1800" dirty="0" err="1" smtClean="0"/>
              <a:t>Hilos</a:t>
            </a:r>
            <a:r>
              <a:rPr lang="en-US" sz="1800" dirty="0" smtClean="0"/>
              <a:t> </a:t>
            </a:r>
            <a:r>
              <a:rPr lang="en-US" sz="1800" dirty="0" err="1" smtClean="0"/>
              <a:t>por</a:t>
            </a:r>
            <a:r>
              <a:rPr lang="en-US" sz="1800" dirty="0" smtClean="0"/>
              <a:t> </a:t>
            </a:r>
            <a:r>
              <a:rPr lang="en-US" sz="1800" dirty="0" err="1" smtClean="0"/>
              <a:t>conexión</a:t>
            </a:r>
            <a:endParaRPr lang="en-US" sz="1800" dirty="0" smtClean="0"/>
          </a:p>
          <a:p>
            <a:pPr lvl="1"/>
            <a:r>
              <a:rPr lang="en-US" sz="1800" dirty="0" err="1" smtClean="0"/>
              <a:t>Contenido</a:t>
            </a:r>
            <a:r>
              <a:rPr lang="en-US" sz="1800" dirty="0" smtClean="0"/>
              <a:t> </a:t>
            </a:r>
            <a:r>
              <a:rPr lang="en-US" sz="1800" dirty="0" err="1" smtClean="0"/>
              <a:t>dinámico</a:t>
            </a:r>
            <a:endParaRPr lang="en-US" sz="1800" dirty="0" smtClean="0"/>
          </a:p>
          <a:p>
            <a:pPr lvl="1"/>
            <a:r>
              <a:rPr lang="en-US" sz="1800" dirty="0" err="1" smtClean="0"/>
              <a:t>Cacheo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171" y="3202951"/>
            <a:ext cx="5776686" cy="231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0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505290"/>
            <a:ext cx="5181600" cy="2496004"/>
          </a:xfrm>
        </p:spPr>
        <p:txBody>
          <a:bodyPr>
            <a:normAutofit/>
          </a:bodyPr>
          <a:lstStyle/>
          <a:p>
            <a:r>
              <a:rPr lang="en-US" dirty="0" err="1" smtClean="0"/>
              <a:t>Basados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procesos</a:t>
            </a:r>
            <a:endParaRPr lang="en-US" dirty="0" smtClean="0"/>
          </a:p>
          <a:p>
            <a:pPr lvl="1"/>
            <a:r>
              <a:rPr lang="en-US" dirty="0" err="1" smtClean="0"/>
              <a:t>Procesos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endParaRPr lang="en-US" dirty="0" smtClean="0"/>
          </a:p>
          <a:p>
            <a:pPr lvl="1"/>
            <a:r>
              <a:rPr lang="en-US" dirty="0" err="1" smtClean="0"/>
              <a:t>Conexión</a:t>
            </a:r>
            <a:r>
              <a:rPr lang="en-US" dirty="0" smtClean="0"/>
              <a:t> =&gt; </a:t>
            </a:r>
            <a:r>
              <a:rPr lang="en-US" dirty="0" err="1" smtClean="0"/>
              <a:t>copia</a:t>
            </a:r>
            <a:r>
              <a:rPr lang="en-US" dirty="0" smtClean="0"/>
              <a:t> de un </a:t>
            </a:r>
            <a:r>
              <a:rPr lang="en-US" dirty="0" err="1" smtClean="0"/>
              <a:t>proceso</a:t>
            </a:r>
            <a:endParaRPr lang="en-US" dirty="0" smtClean="0"/>
          </a:p>
          <a:p>
            <a:pPr lvl="1"/>
            <a:r>
              <a:rPr lang="en-US" b="1" i="1" dirty="0" smtClean="0">
                <a:solidFill>
                  <a:srgbClr val="FF0000"/>
                </a:solidFill>
              </a:rPr>
              <a:t>E.J.: Apache</a:t>
            </a:r>
          </a:p>
          <a:p>
            <a:pPr lvl="1"/>
            <a:r>
              <a:rPr lang="en-US" dirty="0" smtClean="0"/>
              <a:t>+Simple, +</a:t>
            </a:r>
            <a:r>
              <a:rPr lang="en-US" dirty="0" err="1" smtClean="0"/>
              <a:t>Seguro</a:t>
            </a:r>
            <a:endParaRPr lang="en-US" dirty="0"/>
          </a:p>
          <a:p>
            <a:pPr lvl="1"/>
            <a:r>
              <a:rPr lang="en-US" dirty="0" smtClean="0"/>
              <a:t>-</a:t>
            </a:r>
            <a:r>
              <a:rPr lang="en-US" dirty="0" err="1" smtClean="0"/>
              <a:t>Rendimiento</a:t>
            </a:r>
            <a:r>
              <a:rPr lang="en-US" dirty="0" smtClean="0"/>
              <a:t>, -</a:t>
            </a:r>
            <a:r>
              <a:rPr lang="en-US" dirty="0" err="1" smtClean="0"/>
              <a:t>Tiempo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553200" y="1505290"/>
            <a:ext cx="5181600" cy="2332718"/>
          </a:xfrm>
        </p:spPr>
        <p:txBody>
          <a:bodyPr>
            <a:normAutofit/>
          </a:bodyPr>
          <a:lstStyle/>
          <a:p>
            <a:r>
              <a:rPr lang="en-US" dirty="0" err="1" smtClean="0"/>
              <a:t>Basados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sockets</a:t>
            </a:r>
          </a:p>
          <a:p>
            <a:pPr lvl="1"/>
            <a:r>
              <a:rPr lang="en-US" dirty="0" err="1" smtClean="0"/>
              <a:t>Uso</a:t>
            </a:r>
            <a:r>
              <a:rPr lang="en-US" dirty="0" smtClean="0"/>
              <a:t> de sockets (</a:t>
            </a:r>
            <a:r>
              <a:rPr lang="en-US" dirty="0" err="1" smtClean="0"/>
              <a:t>canales</a:t>
            </a:r>
            <a:r>
              <a:rPr lang="en-US" dirty="0" smtClean="0"/>
              <a:t> de </a:t>
            </a:r>
            <a:r>
              <a:rPr lang="en-US" dirty="0" err="1" smtClean="0"/>
              <a:t>comunicación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+</a:t>
            </a:r>
            <a:r>
              <a:rPr lang="en-US" dirty="0" err="1" smtClean="0"/>
              <a:t>Velocidad</a:t>
            </a:r>
            <a:endParaRPr lang="en-US" dirty="0" smtClean="0"/>
          </a:p>
          <a:p>
            <a:pPr lvl="1"/>
            <a:r>
              <a:rPr lang="en-US" dirty="0" smtClean="0"/>
              <a:t>-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basado</a:t>
            </a:r>
            <a:r>
              <a:rPr lang="en-US" dirty="0" smtClean="0"/>
              <a:t> en un </a:t>
            </a:r>
            <a:r>
              <a:rPr lang="en-US" dirty="0" err="1" smtClean="0"/>
              <a:t>proceso</a:t>
            </a:r>
            <a:r>
              <a:rPr lang="en-US" dirty="0" smtClean="0"/>
              <a:t>, un </a:t>
            </a:r>
            <a:r>
              <a:rPr lang="en-US" dirty="0" err="1" smtClean="0"/>
              <a:t>hilo</a:t>
            </a:r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3657600" y="4222208"/>
            <a:ext cx="6096000" cy="2002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/>
              <a:buChar char="•"/>
            </a:pPr>
            <a:r>
              <a:rPr lang="en-US" sz="2800" dirty="0" err="1"/>
              <a:t>Basados</a:t>
            </a:r>
            <a:r>
              <a:rPr lang="en-US" sz="2800" dirty="0"/>
              <a:t> en </a:t>
            </a:r>
            <a:r>
              <a:rPr lang="en-US" sz="2800" dirty="0" err="1"/>
              <a:t>Hilos</a:t>
            </a:r>
            <a:endParaRPr lang="en-US" sz="2800" dirty="0"/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</a:pPr>
            <a:r>
              <a:rPr lang="en-US" sz="2400" dirty="0" err="1"/>
              <a:t>Parecido</a:t>
            </a:r>
            <a:r>
              <a:rPr lang="en-US" sz="2400" dirty="0"/>
              <a:t> al anterior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</a:pPr>
            <a:r>
              <a:rPr lang="en-US" sz="2400" dirty="0"/>
              <a:t>+</a:t>
            </a:r>
            <a:r>
              <a:rPr lang="en-US" sz="2400" dirty="0" err="1"/>
              <a:t>Sencillo</a:t>
            </a:r>
            <a:r>
              <a:rPr lang="en-US" sz="2400" dirty="0"/>
              <a:t>, +</a:t>
            </a:r>
            <a:r>
              <a:rPr lang="en-US" sz="2400" dirty="0" err="1"/>
              <a:t>Rendimiento</a:t>
            </a:r>
            <a:r>
              <a:rPr lang="en-US" sz="2400" dirty="0"/>
              <a:t>, +</a:t>
            </a:r>
            <a:r>
              <a:rPr lang="en-US" sz="2400" dirty="0" err="1"/>
              <a:t>Recursos</a:t>
            </a:r>
            <a:r>
              <a:rPr lang="en-US" sz="2400" dirty="0"/>
              <a:t> </a:t>
            </a:r>
            <a:r>
              <a:rPr lang="en-US" sz="2400" dirty="0" err="1"/>
              <a:t>compartidos</a:t>
            </a:r>
            <a:endParaRPr lang="en-US" sz="2400" dirty="0"/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</a:pPr>
            <a:r>
              <a:rPr lang="en-US" sz="2400" dirty="0"/>
              <a:t>-</a:t>
            </a:r>
            <a:r>
              <a:rPr lang="en-US" sz="2400" dirty="0" err="1"/>
              <a:t>Seguridad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73426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24728</TotalTime>
  <Words>1516</Words>
  <Application>Microsoft Office PowerPoint</Application>
  <PresentationFormat>Panorámica</PresentationFormat>
  <Paragraphs>403</Paragraphs>
  <Slides>75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75</vt:i4>
      </vt:variant>
    </vt:vector>
  </HeadingPairs>
  <TitlesOfParts>
    <vt:vector size="81" baseType="lpstr">
      <vt:lpstr>Arial</vt:lpstr>
      <vt:lpstr>Calibri</vt:lpstr>
      <vt:lpstr>Calibri Light</vt:lpstr>
      <vt:lpstr>Helvetica Light</vt:lpstr>
      <vt:lpstr>Wingdings</vt:lpstr>
      <vt:lpstr>Tema de Office</vt:lpstr>
      <vt:lpstr> Desarrollo de Aplicaciones Web</vt:lpstr>
      <vt:lpstr>Presentación de PowerPoint</vt:lpstr>
      <vt:lpstr>Servidor</vt:lpstr>
      <vt:lpstr>Servidor</vt:lpstr>
      <vt:lpstr>¿Cómo funciona?</vt:lpstr>
      <vt:lpstr>Tipos de servidores</vt:lpstr>
      <vt:lpstr>Servidor web</vt:lpstr>
      <vt:lpstr>¿Qué es un servidor web?</vt:lpstr>
      <vt:lpstr>Tipos</vt:lpstr>
      <vt:lpstr>Ejemplos</vt:lpstr>
      <vt:lpstr>Más utilizados</vt:lpstr>
      <vt:lpstr>Partes de una dirección web y enlaces</vt:lpstr>
      <vt:lpstr>URL</vt:lpstr>
      <vt:lpstr>Protocolo HTTP</vt:lpstr>
      <vt:lpstr>Protocolo HTTP</vt:lpstr>
      <vt:lpstr>HTTP</vt:lpstr>
      <vt:lpstr>Presentación de PowerPoint</vt:lpstr>
      <vt:lpstr>Solicitud HTTP</vt:lpstr>
      <vt:lpstr>Presentación de PowerPoint</vt:lpstr>
      <vt:lpstr>Respuestas HTTP</vt:lpstr>
      <vt:lpstr>Códigos de Estado</vt:lpstr>
      <vt:lpstr>Formularios</vt:lpstr>
      <vt:lpstr>Formularios</vt:lpstr>
      <vt:lpstr>Arquitectura</vt:lpstr>
      <vt:lpstr>Presentación de PowerPoint</vt:lpstr>
      <vt:lpstr>Plataformas y tecnologías</vt:lpstr>
      <vt:lpstr>Plataforma  - Tecnología</vt:lpstr>
      <vt:lpstr>Tecnologías en el servidor</vt:lpstr>
      <vt:lpstr>Web Frameworks</vt:lpstr>
      <vt:lpstr>Big Picture</vt:lpstr>
      <vt:lpstr>Rendimiento, escalabilidad y disponibilidad </vt:lpstr>
      <vt:lpstr>Definición</vt:lpstr>
      <vt:lpstr>MVC</vt:lpstr>
      <vt:lpstr>MVC</vt:lpstr>
      <vt:lpstr>Presentación de PowerPoint</vt:lpstr>
      <vt:lpstr>Componentes</vt:lpstr>
      <vt:lpstr>Capa Modelo</vt:lpstr>
      <vt:lpstr>Modelo</vt:lpstr>
      <vt:lpstr>¿Qué es un ORM?</vt:lpstr>
      <vt:lpstr>Pros vs Cons</vt:lpstr>
      <vt:lpstr>ORMs vs Conectores BD</vt:lpstr>
      <vt:lpstr>ORMs</vt:lpstr>
      <vt:lpstr>Capa Controlador</vt:lpstr>
      <vt:lpstr>Controlador</vt:lpstr>
      <vt:lpstr>Estructura del controlador</vt:lpstr>
      <vt:lpstr>Enrutamiento</vt:lpstr>
      <vt:lpstr>Capa Vista</vt:lpstr>
      <vt:lpstr>Vista</vt:lpstr>
      <vt:lpstr>Vistas: Plantillas</vt:lpstr>
      <vt:lpstr>Presentación de PowerPoint</vt:lpstr>
      <vt:lpstr>MVC</vt:lpstr>
      <vt:lpstr>noRDBMS</vt:lpstr>
      <vt:lpstr>Presentación de PowerPoint</vt:lpstr>
      <vt:lpstr>Presentación de PowerPoint</vt:lpstr>
      <vt:lpstr>Presentación de PowerPoint</vt:lpstr>
      <vt:lpstr>noRDBMS</vt:lpstr>
      <vt:lpstr>Presentación de PowerPoint</vt:lpstr>
      <vt:lpstr>Representaciones de noRDBMS</vt:lpstr>
      <vt:lpstr>Presentación de PowerPoint</vt:lpstr>
      <vt:lpstr>Relacional - No Relacional</vt:lpstr>
      <vt:lpstr>Presentación de PowerPoint</vt:lpstr>
      <vt:lpstr>Presentación de PowerPoint</vt:lpstr>
      <vt:lpstr>ODMs</vt:lpstr>
      <vt:lpstr>DBaas</vt:lpstr>
      <vt:lpstr>Seguridad Web</vt:lpstr>
      <vt:lpstr>Presentación de PowerPoint</vt:lpstr>
      <vt:lpstr>Problemas de seguridad comunes</vt:lpstr>
      <vt:lpstr>XSS</vt:lpstr>
      <vt:lpstr>Ejemplo</vt:lpstr>
      <vt:lpstr>Ataque</vt:lpstr>
      <vt:lpstr>Mitigación</vt:lpstr>
      <vt:lpstr>CSP</vt:lpstr>
      <vt:lpstr>CSRF</vt:lpstr>
      <vt:lpstr>Ataque</vt:lpstr>
      <vt:lpstr>Mitigación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Avendaño</cp:lastModifiedBy>
  <cp:revision>1125</cp:revision>
  <dcterms:created xsi:type="dcterms:W3CDTF">2017-05-02T21:53:04Z</dcterms:created>
  <dcterms:modified xsi:type="dcterms:W3CDTF">2019-07-29T14:31:43Z</dcterms:modified>
</cp:coreProperties>
</file>